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8" r:id="rId4"/>
    <p:sldId id="269" r:id="rId5"/>
    <p:sldId id="270" r:id="rId6"/>
    <p:sldId id="271" r:id="rId7"/>
    <p:sldId id="266" r:id="rId8"/>
    <p:sldId id="262" r:id="rId9"/>
    <p:sldId id="258" r:id="rId10"/>
    <p:sldId id="261" r:id="rId11"/>
    <p:sldId id="272" r:id="rId12"/>
    <p:sldId id="273" r:id="rId13"/>
    <p:sldId id="264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175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"/>
                  <c:y val="-3.069838091421229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81E-2"/>
          <c:y val="4.1959673554492115E-2"/>
          <c:w val="0.90372785656542343"/>
          <c:h val="0.477857378953748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1309</c:v>
                </c:pt>
                <c:pt idx="1">
                  <c:v>1148</c:v>
                </c:pt>
                <c:pt idx="2">
                  <c:v>1059</c:v>
                </c:pt>
                <c:pt idx="3">
                  <c:v>515</c:v>
                </c:pt>
                <c:pt idx="4">
                  <c:v>509</c:v>
                </c:pt>
                <c:pt idx="5">
                  <c:v>329</c:v>
                </c:pt>
                <c:pt idx="6">
                  <c:v>262</c:v>
                </c:pt>
                <c:pt idx="7">
                  <c:v>157</c:v>
                </c:pt>
                <c:pt idx="8">
                  <c:v>149</c:v>
                </c:pt>
                <c:pt idx="9">
                  <c:v>105</c:v>
                </c:pt>
                <c:pt idx="10">
                  <c:v>75</c:v>
                </c:pt>
                <c:pt idx="11">
                  <c:v>55</c:v>
                </c:pt>
                <c:pt idx="12">
                  <c:v>28</c:v>
                </c:pt>
                <c:pt idx="13">
                  <c:v>38</c:v>
                </c:pt>
                <c:pt idx="14">
                  <c:v>23</c:v>
                </c:pt>
                <c:pt idx="1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942</c:v>
                </c:pt>
                <c:pt idx="1">
                  <c:v>158</c:v>
                </c:pt>
                <c:pt idx="2">
                  <c:v>59</c:v>
                </c:pt>
                <c:pt idx="3">
                  <c:v>220</c:v>
                </c:pt>
                <c:pt idx="4">
                  <c:v>837</c:v>
                </c:pt>
                <c:pt idx="5">
                  <c:v>499</c:v>
                </c:pt>
                <c:pt idx="6">
                  <c:v>287</c:v>
                </c:pt>
                <c:pt idx="7">
                  <c:v>221</c:v>
                </c:pt>
                <c:pt idx="8">
                  <c:v>152</c:v>
                </c:pt>
                <c:pt idx="9">
                  <c:v>106</c:v>
                </c:pt>
                <c:pt idx="10">
                  <c:v>66</c:v>
                </c:pt>
                <c:pt idx="11">
                  <c:v>99</c:v>
                </c:pt>
                <c:pt idx="12">
                  <c:v>245</c:v>
                </c:pt>
                <c:pt idx="13">
                  <c:v>65</c:v>
                </c:pt>
                <c:pt idx="14">
                  <c:v>70</c:v>
                </c:pt>
                <c:pt idx="15">
                  <c:v>4</c:v>
                </c:pt>
              </c:numCache>
            </c:numRef>
          </c:val>
        </c:ser>
        <c:shape val="cylinder"/>
        <c:axId val="66312448"/>
        <c:axId val="109988096"/>
        <c:axId val="0"/>
      </c:bar3DChart>
      <c:catAx>
        <c:axId val="66312448"/>
        <c:scaling>
          <c:orientation val="minMax"/>
        </c:scaling>
        <c:axPos val="b"/>
        <c:tickLblPos val="nextTo"/>
        <c:crossAx val="109988096"/>
        <c:crosses val="autoZero"/>
        <c:auto val="1"/>
        <c:lblAlgn val="ctr"/>
        <c:lblOffset val="100"/>
      </c:catAx>
      <c:valAx>
        <c:axId val="109988096"/>
        <c:scaling>
          <c:orientation val="minMax"/>
        </c:scaling>
        <c:axPos val="l"/>
        <c:numFmt formatCode="General" sourceLinked="1"/>
        <c:tickLblPos val="nextTo"/>
        <c:crossAx val="663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95594974406"/>
          <c:y val="2.2515236028646819E-3"/>
          <c:w val="0.33794684655404561"/>
          <c:h val="0.378442160826618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503440697611746E-2"/>
          <c:y val="0.24408513950782851"/>
          <c:w val="0.64276990269856804"/>
          <c:h val="0.7233947573496734"/>
        </c:manualLayout>
      </c:layout>
      <c:pie3DChart>
        <c:varyColors val="1"/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63031.119999999995</c:v>
                </c:pt>
                <c:pt idx="1">
                  <c:v>52943.219999999994</c:v>
                </c:pt>
                <c:pt idx="2">
                  <c:v>53140.82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65031.119999999995</c:v>
                </c:pt>
                <c:pt idx="1">
                  <c:v>53743.219999999994</c:v>
                </c:pt>
                <c:pt idx="2">
                  <c:v>52740.82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-2000</c:v>
                </c:pt>
                <c:pt idx="1">
                  <c:v>-800</c:v>
                </c:pt>
                <c:pt idx="2">
                  <c:v>400</c:v>
                </c:pt>
              </c:numCache>
            </c:numRef>
          </c:val>
          <c:bubble3D val="1"/>
        </c:ser>
        <c:shape val="cylinder"/>
        <c:axId val="109908736"/>
        <c:axId val="109910272"/>
        <c:axId val="109560704"/>
      </c:bar3DChart>
      <c:catAx>
        <c:axId val="109908736"/>
        <c:scaling>
          <c:orientation val="minMax"/>
        </c:scaling>
        <c:axPos val="b"/>
        <c:numFmt formatCode="General" sourceLinked="1"/>
        <c:tickLblPos val="nextTo"/>
        <c:crossAx val="109910272"/>
        <c:crosses val="autoZero"/>
        <c:auto val="1"/>
        <c:lblAlgn val="ctr"/>
        <c:lblOffset val="100"/>
      </c:catAx>
      <c:valAx>
        <c:axId val="109910272"/>
        <c:scaling>
          <c:orientation val="minMax"/>
        </c:scaling>
        <c:axPos val="l"/>
        <c:majorGridlines/>
        <c:numFmt formatCode="General" sourceLinked="1"/>
        <c:tickLblPos val="nextTo"/>
        <c:crossAx val="109908736"/>
        <c:crosses val="autoZero"/>
        <c:crossBetween val="between"/>
      </c:valAx>
      <c:serAx>
        <c:axId val="109560704"/>
        <c:scaling>
          <c:orientation val="minMax"/>
        </c:scaling>
        <c:axPos val="b"/>
        <c:tickLblPos val="nextTo"/>
        <c:crossAx val="109910272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56870309614076031"/>
          <c:h val="0.646900634641717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23534.400000000001</c:v>
                </c:pt>
                <c:pt idx="1">
                  <c:v>39496.719999999994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21830</c:v>
                </c:pt>
                <c:pt idx="1">
                  <c:v>31113.22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22230</c:v>
                </c:pt>
                <c:pt idx="1">
                  <c:v>30910.82</c:v>
                </c:pt>
              </c:numCache>
            </c:numRef>
          </c:val>
        </c:ser>
        <c:gapWidth val="100"/>
        <c:shape val="cylinder"/>
        <c:axId val="109290240"/>
        <c:axId val="109291776"/>
        <c:axId val="0"/>
      </c:bar3DChart>
      <c:catAx>
        <c:axId val="109290240"/>
        <c:scaling>
          <c:orientation val="minMax"/>
        </c:scaling>
        <c:axPos val="b"/>
        <c:tickLblPos val="nextTo"/>
        <c:crossAx val="109291776"/>
        <c:crosses val="autoZero"/>
        <c:auto val="1"/>
        <c:lblAlgn val="ctr"/>
        <c:lblOffset val="100"/>
      </c:catAx>
      <c:valAx>
        <c:axId val="109291776"/>
        <c:scaling>
          <c:orientation val="minMax"/>
        </c:scaling>
        <c:axPos val="l"/>
        <c:majorGridlines/>
        <c:numFmt formatCode="General" sourceLinked="1"/>
        <c:tickLblPos val="nextTo"/>
        <c:crossAx val="10929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Прогноз налоговых  и неналоговых доходов за 2023-2025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Кобринского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433114787544993"/>
          <c:y val="2.3848075637833602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0.11283994687264191"/>
          <c:y val="0.12343384975712349"/>
          <c:w val="0.64276990269856582"/>
          <c:h val="0.723394757349671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20350</c:v>
                </c:pt>
                <c:pt idx="1">
                  <c:v>3184.4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21200</c:v>
                </c:pt>
                <c:pt idx="1">
                  <c:v>630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21600</c:v>
                </c:pt>
                <c:pt idx="1">
                  <c:v>630</c:v>
                </c:pt>
              </c:numCache>
            </c:numRef>
          </c:val>
        </c:ser>
        <c:gapWidth val="100"/>
        <c:shape val="cylinder"/>
        <c:axId val="109472768"/>
        <c:axId val="109478656"/>
        <c:axId val="0"/>
      </c:bar3DChart>
      <c:catAx>
        <c:axId val="109472768"/>
        <c:scaling>
          <c:orientation val="minMax"/>
        </c:scaling>
        <c:axPos val="b"/>
        <c:tickLblPos val="nextTo"/>
        <c:crossAx val="109478656"/>
        <c:crosses val="autoZero"/>
        <c:auto val="1"/>
        <c:lblAlgn val="ctr"/>
        <c:lblOffset val="100"/>
      </c:catAx>
      <c:valAx>
        <c:axId val="109478656"/>
        <c:scaling>
          <c:orientation val="minMax"/>
        </c:scaling>
        <c:axPos val="l"/>
        <c:majorGridlines/>
        <c:numFmt formatCode="General" sourceLinked="1"/>
        <c:tickLblPos val="nextTo"/>
        <c:crossAx val="109472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7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19255.5</c:v>
                </c:pt>
                <c:pt idx="1">
                  <c:v>6118.2</c:v>
                </c:pt>
                <c:pt idx="2">
                  <c:v>13789.9</c:v>
                </c:pt>
                <c:pt idx="3">
                  <c:v>303.12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20111.099999999995</c:v>
                </c:pt>
                <c:pt idx="1">
                  <c:v>6150.1</c:v>
                </c:pt>
                <c:pt idx="2">
                  <c:v>4538.6000000000004</c:v>
                </c:pt>
                <c:pt idx="3">
                  <c:v>313.41999999999996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20933.7</c:v>
                </c:pt>
                <c:pt idx="1">
                  <c:v>6186.8</c:v>
                </c:pt>
                <c:pt idx="2">
                  <c:v>3786.8</c:v>
                </c:pt>
                <c:pt idx="3">
                  <c:v>3.52</c:v>
                </c:pt>
              </c:numCache>
            </c:numRef>
          </c:val>
        </c:ser>
        <c:gapWidth val="100"/>
        <c:shape val="cylinder"/>
        <c:axId val="109518848"/>
        <c:axId val="109520384"/>
        <c:axId val="109510656"/>
      </c:bar3DChart>
      <c:catAx>
        <c:axId val="10951884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9520384"/>
        <c:crosses val="autoZero"/>
        <c:auto val="1"/>
        <c:lblAlgn val="ctr"/>
        <c:lblOffset val="100"/>
      </c:catAx>
      <c:valAx>
        <c:axId val="109520384"/>
        <c:scaling>
          <c:orientation val="minMax"/>
        </c:scaling>
        <c:axPos val="l"/>
        <c:majorGridlines/>
        <c:numFmt formatCode="General" sourceLinked="1"/>
        <c:tickLblPos val="nextTo"/>
        <c:crossAx val="109518848"/>
        <c:crosses val="autoZero"/>
        <c:crossBetween val="between"/>
      </c:valAx>
      <c:serAx>
        <c:axId val="109510656"/>
        <c:scaling>
          <c:orientation val="minMax"/>
        </c:scaling>
        <c:axPos val="b"/>
        <c:tickLblPos val="nextTo"/>
        <c:crossAx val="109520384"/>
        <c:crosses val="autoZero"/>
      </c:ser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5761441292707876"/>
          <c:h val="0.5571096960880176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16791.169999999998</c:v>
                </c:pt>
                <c:pt idx="1">
                  <c:v>299.60000000000002</c:v>
                </c:pt>
                <c:pt idx="2">
                  <c:v>300</c:v>
                </c:pt>
                <c:pt idx="3">
                  <c:v>7007.1</c:v>
                </c:pt>
                <c:pt idx="4">
                  <c:v>24119.58</c:v>
                </c:pt>
                <c:pt idx="5">
                  <c:v>583.71</c:v>
                </c:pt>
                <c:pt idx="6">
                  <c:v>14126.06</c:v>
                </c:pt>
                <c:pt idx="7">
                  <c:v>1603.9</c:v>
                </c:pt>
                <c:pt idx="8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16700</c:v>
                </c:pt>
                <c:pt idx="1">
                  <c:v>309.89999999999998</c:v>
                </c:pt>
                <c:pt idx="2">
                  <c:v>500</c:v>
                </c:pt>
                <c:pt idx="3">
                  <c:v>5000</c:v>
                </c:pt>
                <c:pt idx="4">
                  <c:v>14500</c:v>
                </c:pt>
                <c:pt idx="5">
                  <c:v>429.42</c:v>
                </c:pt>
                <c:pt idx="6">
                  <c:v>14300</c:v>
                </c:pt>
                <c:pt idx="7">
                  <c:v>1603.9</c:v>
                </c:pt>
                <c:pt idx="8">
                  <c:v>400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Без-ть и правоохранительная деят-ть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16700</c:v>
                </c:pt>
                <c:pt idx="2">
                  <c:v>500</c:v>
                </c:pt>
                <c:pt idx="3">
                  <c:v>5200</c:v>
                </c:pt>
                <c:pt idx="4">
                  <c:v>13636.92</c:v>
                </c:pt>
                <c:pt idx="5">
                  <c:v>400</c:v>
                </c:pt>
                <c:pt idx="6">
                  <c:v>14300</c:v>
                </c:pt>
                <c:pt idx="7">
                  <c:v>1603.9</c:v>
                </c:pt>
                <c:pt idx="8">
                  <c:v>400</c:v>
                </c:pt>
              </c:numCache>
            </c:numRef>
          </c:val>
        </c:ser>
        <c:gapWidth val="100"/>
        <c:shape val="cylinder"/>
        <c:axId val="109343104"/>
        <c:axId val="109344640"/>
        <c:axId val="109512896"/>
      </c:bar3DChart>
      <c:catAx>
        <c:axId val="109343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344640"/>
        <c:crosses val="autoZero"/>
        <c:auto val="1"/>
        <c:lblAlgn val="ctr"/>
        <c:lblOffset val="100"/>
      </c:catAx>
      <c:valAx>
        <c:axId val="109344640"/>
        <c:scaling>
          <c:orientation val="minMax"/>
        </c:scaling>
        <c:axPos val="l"/>
        <c:majorGridlines/>
        <c:numFmt formatCode="General" sourceLinked="1"/>
        <c:tickLblPos val="nextTo"/>
        <c:crossAx val="109343104"/>
        <c:crosses val="autoZero"/>
        <c:crossBetween val="between"/>
      </c:valAx>
      <c:serAx>
        <c:axId val="109512896"/>
        <c:scaling>
          <c:orientation val="minMax"/>
        </c:scaling>
        <c:axPos val="b"/>
        <c:tickLblPos val="nextTo"/>
        <c:crossAx val="109344640"/>
        <c:crosses val="autoZero"/>
      </c:ser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Рисунок 3" descr="Новый рисунок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501122" cy="577882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0.73233</cdr:y>
    </cdr:from>
    <cdr:to>
      <cdr:x>0.52084</cdr:x>
      <cdr:y>0.9795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0" y="4357718"/>
          <a:ext cx="4286305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2023- 23,53 млн.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2024 – 21,83 </a:t>
          </a:r>
          <a:r>
            <a:rPr lang="ru-RU" sz="2000" b="1" u="sng" dirty="0" err="1" smtClean="0">
              <a:solidFill>
                <a:srgbClr val="002060"/>
              </a:solidFill>
              <a:latin typeface="Times New Roman"/>
              <a:cs typeface="Times New Roman"/>
            </a:rPr>
            <a:t>млн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2025 – 22,23 млн.руб.</a:t>
          </a:r>
          <a:endParaRPr lang="ru-RU" sz="2000" b="1" dirty="0" smtClean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0.5382</cdr:x>
      <cdr:y>0.73233</cdr:y>
    </cdr:from>
    <cdr:to>
      <cdr:x>0.97833</cdr:x>
      <cdr:y>0.9795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4429156" y="4357718"/>
          <a:ext cx="3622094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2023 – 39,5 млн. 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– 31,11 млн.руб.,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– 30,91 млн.руб.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0.38517</cdr:x>
      <cdr:y>0.59756</cdr:y>
    </cdr:from>
    <cdr:to>
      <cdr:x>0.5009</cdr:x>
      <cdr:y>0.75366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3230" y="35004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0.4575</cdr:x>
      <cdr:y>0.70732</cdr:y>
    </cdr:from>
    <cdr:to>
      <cdr:x>0.52079</cdr:x>
      <cdr:y>0.79268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4734" y="4143404"/>
          <a:ext cx="5000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bg2"/>
              </a:solidFill>
            </a:rPr>
            <a:t>16%</a:t>
          </a:r>
          <a:endParaRPr lang="ru-RU" sz="18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0.21338</cdr:x>
      <cdr:y>0.36585</cdr:y>
    </cdr:from>
    <cdr:to>
      <cdr:x>0.26763</cdr:x>
      <cdr:y>0.43902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85908" y="2143140"/>
          <a:ext cx="42862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84 %</a:t>
          </a:r>
          <a:endParaRPr lang="ru-RU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0.53888</cdr:x>
      <cdr:y>0.73171</cdr:y>
    </cdr:from>
    <cdr:to>
      <cdr:x>0.58409</cdr:x>
      <cdr:y>0.80488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57676" y="4286280"/>
          <a:ext cx="35719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2"/>
              </a:solidFill>
            </a:rPr>
            <a:t>3%</a:t>
          </a:r>
          <a:endParaRPr lang="ru-RU" sz="16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0.60217</cdr:x>
      <cdr:y>0.7561</cdr:y>
    </cdr:from>
    <cdr:to>
      <cdr:x>0.6745</cdr:x>
      <cdr:y>0.82927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57742" y="4429156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3%</a:t>
          </a:r>
          <a:endParaRPr lang="ru-RU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0.27667</cdr:x>
      <cdr:y>0.42683</cdr:y>
    </cdr:from>
    <cdr:to>
      <cdr:x>0.349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185974" y="2500330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2"/>
              </a:solidFill>
            </a:rPr>
            <a:t>97%</a:t>
          </a:r>
          <a:endParaRPr lang="ru-RU" sz="16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0.33092</cdr:x>
      <cdr:y>0.5</cdr:y>
    </cdr:from>
    <cdr:to>
      <cdr:x>0.39421</cdr:x>
      <cdr:y>0.57317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14602" y="2928958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2"/>
              </a:solidFill>
            </a:rPr>
            <a:t>97%</a:t>
          </a:r>
          <a:endParaRPr lang="ru-RU" sz="1400" dirty="0">
            <a:solidFill>
              <a:schemeClr val="bg2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0.22959</cdr:x>
      <cdr:y>0.33333</cdr:y>
    </cdr:from>
    <cdr:to>
      <cdr:x>0.2551</cdr:x>
      <cdr:y>0.37037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1928826"/>
          <a:ext cx="21431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FF00"/>
              </a:solidFill>
            </a:rPr>
            <a:t>26%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0.28912</cdr:x>
      <cdr:y>0.38272</cdr:y>
    </cdr:from>
    <cdr:to>
      <cdr:x>0.33163</cdr:x>
      <cdr:y>0.41975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28892" y="2214578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700" dirty="0" smtClean="0">
              <a:solidFill>
                <a:srgbClr val="FFFF00"/>
              </a:solidFill>
            </a:rPr>
            <a:t>0,5%</a:t>
          </a:r>
          <a:endParaRPr lang="ru-RU" sz="7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0.34864</cdr:x>
      <cdr:y>0.39506</cdr:y>
    </cdr:from>
    <cdr:to>
      <cdr:x>0.39966</cdr:x>
      <cdr:y>0.44444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8958" y="228601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rgbClr val="FFFF00"/>
              </a:solidFill>
            </a:rPr>
            <a:t>0,5%</a:t>
          </a:r>
          <a:endParaRPr lang="ru-RU" sz="8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0.40816</cdr:x>
      <cdr:y>0.39506</cdr:y>
    </cdr:from>
    <cdr:to>
      <cdr:x>0.45919</cdr:x>
      <cdr:y>0.44444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24" y="228601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FF00"/>
              </a:solidFill>
            </a:rPr>
            <a:t>11%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0.47619</cdr:x>
      <cdr:y>0.40741</cdr:y>
    </cdr:from>
    <cdr:to>
      <cdr:x>0.51871</cdr:x>
      <cdr:y>0.45679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00528" y="235745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FF00"/>
              </a:solidFill>
            </a:rPr>
            <a:t>37%</a:t>
          </a:r>
          <a:endParaRPr lang="ru-RU" sz="10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0.53572</cdr:x>
      <cdr:y>0.44444</cdr:y>
    </cdr:from>
    <cdr:to>
      <cdr:x>0.58674</cdr:x>
      <cdr:y>0.49383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00594" y="2571768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FF00"/>
              </a:solidFill>
            </a:rPr>
            <a:t>0,9%</a:t>
          </a:r>
          <a:endParaRPr lang="ru-RU" sz="10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0.60374</cdr:x>
      <cdr:y>0.44444</cdr:y>
    </cdr:from>
    <cdr:to>
      <cdr:x>0.65476</cdr:x>
      <cdr:y>0.50617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72098" y="2571768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rgbClr val="FFFF00"/>
              </a:solidFill>
            </a:rPr>
            <a:t>21,8%</a:t>
          </a:r>
          <a:endParaRPr lang="ru-RU" sz="9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0.68027</cdr:x>
      <cdr:y>0.48148</cdr:y>
    </cdr:from>
    <cdr:to>
      <cdr:x>0.72279</cdr:x>
      <cdr:y>0.51852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15040" y="2786082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FF00"/>
              </a:solidFill>
            </a:rPr>
            <a:t>2%</a:t>
          </a:r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0.7483</cdr:x>
      <cdr:y>0.51852</cdr:y>
    </cdr:from>
    <cdr:to>
      <cdr:x>0.79082</cdr:x>
      <cdr:y>0.55556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6544" y="3000396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rgbClr val="FFFF00"/>
              </a:solidFill>
            </a:rPr>
            <a:t>0,3%</a:t>
          </a:r>
          <a:endParaRPr lang="ru-RU" sz="800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на </a:t>
            </a:r>
            <a:r>
              <a:rPr lang="ru-RU" dirty="0" smtClean="0"/>
              <a:t>2023 </a:t>
            </a:r>
            <a:r>
              <a:rPr lang="ru-RU" dirty="0" smtClean="0"/>
              <a:t>год  и на плановый </a:t>
            </a:r>
            <a:r>
              <a:rPr lang="ru-RU" dirty="0" smtClean="0"/>
              <a:t>2024-2025 </a:t>
            </a:r>
            <a:r>
              <a:rPr lang="ru-RU" dirty="0" smtClean="0"/>
              <a:t>года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21429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Прогноз безвозмездных поступлений от других бюджетов РФ на 2023-2025 </a:t>
            </a:r>
            <a:r>
              <a:rPr lang="ru-RU" sz="2800" b="1" dirty="0" err="1" smtClean="0"/>
              <a:t>гг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Расходы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бюджета Кобринского сельского поселения на </a:t>
            </a: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2023-2025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гг. (тыс. руб.)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142984"/>
          <a:ext cx="8143931" cy="5240864"/>
        </p:xfrm>
        <a:graphic>
          <a:graphicData uri="http://schemas.openxmlformats.org/drawingml/2006/table">
            <a:tbl>
              <a:tblPr/>
              <a:tblGrid>
                <a:gridCol w="2439177"/>
                <a:gridCol w="400053"/>
                <a:gridCol w="558360"/>
                <a:gridCol w="742955"/>
                <a:gridCol w="595508"/>
                <a:gridCol w="500637"/>
                <a:gridCol w="706950"/>
                <a:gridCol w="641227"/>
                <a:gridCol w="809822"/>
                <a:gridCol w="749242"/>
              </a:tblGrid>
              <a:tr h="275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Наименование показателя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Раздел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Подраздел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Бюджет 2022 год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Бюджет 2023 год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% к 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Бюджет 2024 год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% к 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Бюджет 2025 год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% к 2024</a:t>
                      </a:r>
                      <a:r>
                        <a:rPr lang="ru-RU" sz="1200" b="1" i="0" u="none" strike="noStrike">
                          <a:solidFill>
                            <a:srgbClr val="083763"/>
                          </a:solidFill>
                          <a:latin typeface="Times New Roman"/>
                        </a:rPr>
                        <a:t> </a:t>
                      </a:r>
                      <a:endParaRPr lang="ru-RU" sz="1000" b="1" i="0" u="none" strike="noStrike">
                        <a:solidFill>
                          <a:srgbClr val="083763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20 021,75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16 791,17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местных администраций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16 211,00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270,07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310,17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Резервные фонды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общегосудавственные вопросы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4951,68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176,47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309,9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полномочий по первичному воинскому учету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309,9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противопожарной безопасности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33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500043"/>
          <a:ext cx="8358245" cy="5584969"/>
        </p:xfrm>
        <a:graphic>
          <a:graphicData uri="http://schemas.openxmlformats.org/drawingml/2006/table">
            <a:tbl>
              <a:tblPr/>
              <a:tblGrid>
                <a:gridCol w="2503367"/>
                <a:gridCol w="410580"/>
                <a:gridCol w="573052"/>
                <a:gridCol w="762507"/>
                <a:gridCol w="611179"/>
                <a:gridCol w="513813"/>
                <a:gridCol w="725555"/>
                <a:gridCol w="658103"/>
                <a:gridCol w="831131"/>
                <a:gridCol w="768958"/>
              </a:tblGrid>
              <a:tr h="1914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7 342,27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7 007,10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6 839,43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6 507,10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экономики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502,84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40 450,06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24 119,58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13 636,92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1 327,70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6 140,56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2 831,23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33 474,40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19 960,65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59,63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10 136,92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охраны окружающей среды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583,71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429,42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Профподготовка,переподготовка и повышение квалтфикации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483,71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429,42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15222,67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14 126,06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15222,67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14 126,06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1 542,35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семьй и детства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2432,13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6072206"/>
          <a:ext cx="8358245" cy="285752"/>
        </p:xfrm>
        <a:graphic>
          <a:graphicData uri="http://schemas.openxmlformats.org/drawingml/2006/table">
            <a:tbl>
              <a:tblPr/>
              <a:tblGrid>
                <a:gridCol w="2500330"/>
                <a:gridCol w="428628"/>
                <a:gridCol w="571504"/>
                <a:gridCol w="714380"/>
                <a:gridCol w="642942"/>
                <a:gridCol w="500066"/>
                <a:gridCol w="714380"/>
                <a:gridCol w="714380"/>
                <a:gridCol w="785818"/>
                <a:gridCol w="785817"/>
              </a:tblGrid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85 861,90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65 031,12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53 743,22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73,6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52 740,82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98,13</a:t>
                      </a:r>
                    </a:p>
                  </a:txBody>
                  <a:tcPr marL="4677" marR="4677" marT="46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Прогноз расходов бюджета Кобринского сельского поселения на 2023-2025 </a:t>
            </a:r>
            <a:r>
              <a:rPr lang="ru-RU" sz="1800" b="1" dirty="0" err="1" smtClean="0"/>
              <a:t>гг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285720" y="714356"/>
          <a:ext cx="8401081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</a:t>
            </a:r>
            <a:r>
              <a:rPr lang="ru-RU" sz="2400" b="1" dirty="0" smtClean="0"/>
              <a:t>2023-2025 </a:t>
            </a:r>
            <a:r>
              <a:rPr lang="ru-RU" sz="2400" b="1" dirty="0" smtClean="0"/>
              <a:t>годы"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00035" y="2000239"/>
          <a:ext cx="8001056" cy="472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602"/>
                <a:gridCol w="5078454"/>
              </a:tblGrid>
              <a:tr h="5450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2023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46 187,53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2024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35 129,42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2025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34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 436,92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Численность постоянно зарегистрированного населения на территории Кобринского сельского поселения  составила   5778  (5918-2020г.) человек  (в летний период население увеличивается почти в 3-4 раза. Всего 16 населенных пунктов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2134192873"/>
              </p:ext>
            </p:extLst>
          </p:nvPr>
        </p:nvGraphicFramePr>
        <p:xfrm>
          <a:off x="285720" y="642918"/>
          <a:ext cx="8501122" cy="57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Основные характеристики бюджета на </a:t>
            </a:r>
            <a:r>
              <a:rPr lang="ru-RU" sz="3600" b="1" dirty="0" smtClean="0"/>
              <a:t>2023- 2025 </a:t>
            </a:r>
            <a:r>
              <a:rPr lang="ru-RU" sz="3600" b="1" dirty="0" smtClean="0"/>
              <a:t>года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28596" y="1500174"/>
          <a:ext cx="8115328" cy="502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4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тыс.руб.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Доходы,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63 031,12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52 943,22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53 140,82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23534,40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21600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безвозмездные, в том числе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39496,72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31 113,22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30 910,82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25373,7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27 120,5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27 120,5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Расходы,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031,12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53 743,22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52 740,82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утвержденные 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1 300,0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2 500,0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условно утвержденных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без учета условно утвержденных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47 577,68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43 181,82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Дефицит (-)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Прогнозный анализ доходов и расходов за 2023-2025 </a:t>
            </a:r>
            <a:r>
              <a:rPr lang="ru-RU" sz="2800" dirty="0" err="1" smtClean="0">
                <a:latin typeface="Monotype Corsiva" pitchFamily="66" charset="0"/>
              </a:rPr>
              <a:t>гг</a:t>
            </a:r>
            <a:endParaRPr lang="ru-RU" sz="2800" dirty="0">
              <a:latin typeface="Monotype Corsiva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643050"/>
          <a:ext cx="7686700" cy="457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ДОХОДОВ </a:t>
            </a: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В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2023-2025гг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696477"/>
              </p:ext>
            </p:extLst>
          </p:nvPr>
        </p:nvGraphicFramePr>
        <p:xfrm>
          <a:off x="428596" y="714356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880</Words>
  <Application>Microsoft Office PowerPoint</Application>
  <PresentationFormat>Экран (4:3)</PresentationFormat>
  <Paragraphs>417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Проект решения о бюджете Кобринского сельского поселения на 2023 год  и на плановый 2024-2025 года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Слайд 5</vt:lpstr>
      <vt:lpstr>Основные характеристики бюджета на 2023- 2025 года  </vt:lpstr>
      <vt:lpstr>Прогнозный анализ доходов и расходов за 2023-2025 гг</vt:lpstr>
      <vt:lpstr>ПРОГНОЗ ДОХОДОВ БЮДЖЕТА В 2023-2025гг </vt:lpstr>
      <vt:lpstr>Слайд 9</vt:lpstr>
      <vt:lpstr>Прогноз безвозмездных поступлений от других бюджетов РФ на 2023-2025 гг</vt:lpstr>
      <vt:lpstr>Расходы бюджета Кобринского сельского поселения на 2023-2025 гг. (тыс. руб.) </vt:lpstr>
      <vt:lpstr>Слайд 12</vt:lpstr>
      <vt:lpstr>Прогноз расходов бюджета Кобринского сельского поселения на 2023-2025 гг</vt:lpstr>
      <vt:lpstr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2023-2025 годы"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74</cp:revision>
  <dcterms:created xsi:type="dcterms:W3CDTF">2021-03-03T07:54:27Z</dcterms:created>
  <dcterms:modified xsi:type="dcterms:W3CDTF">2022-11-11T11:36:17Z</dcterms:modified>
</cp:coreProperties>
</file>