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62" r:id="rId4"/>
    <p:sldId id="258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Собственные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17134.2</c:v>
                </c:pt>
                <c:pt idx="1">
                  <c:v>49065.619999999995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0977"/>
          <c:y val="3.1792386697809455E-2"/>
          <c:w val="0.34353334305434052"/>
          <c:h val="0.45299039869966023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 и неналоговые доходы за 2020 год Кобринского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42E-2"/>
          <c:y val="0.24408513950782845"/>
          <c:w val="0.64276990269856582"/>
          <c:h val="0.723394757349671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16540</c:v>
                </c:pt>
                <c:pt idx="1">
                  <c:v>594.20000000000005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16501212319921"/>
          <c:y val="0.32330799476018973"/>
          <c:w val="0.34097447940541398"/>
          <c:h val="0.200854228851050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3.1873426792034781E-2"/>
          <c:y val="0.21999140409515697"/>
          <c:w val="0.65776116234757676"/>
          <c:h val="0.630395875929881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1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3"/>
              </a:solidFill>
            </c:spPr>
          </c:dPt>
          <c:dPt>
            <c:idx val="4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Лист1!$A$2:$A$6</c:f>
              <c:strCache>
                <c:ptCount val="5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поступления от использования имущества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10000</c:v>
                </c:pt>
                <c:pt idx="1">
                  <c:v>1760</c:v>
                </c:pt>
                <c:pt idx="2">
                  <c:v>3580</c:v>
                </c:pt>
                <c:pt idx="3">
                  <c:v>1200</c:v>
                </c:pt>
                <c:pt idx="4">
                  <c:v>594.20000000000005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</c:pie3DChart>
      <c:spPr>
        <a:noFill/>
        <a:ln w="25829">
          <a:noFill/>
        </a:ln>
      </c:spPr>
    </c:plotArea>
    <c:legend>
      <c:legendPos val="r"/>
      <c:layout>
        <c:manualLayout>
          <c:xMode val="edge"/>
          <c:yMode val="edge"/>
          <c:x val="0.7595459600460297"/>
          <c:y val="0.29388497344032516"/>
          <c:w val="0.16438228749963701"/>
          <c:h val="0.36841497356550873"/>
        </c:manualLayout>
      </c:layout>
      <c:txPr>
        <a:bodyPr/>
        <a:lstStyle/>
        <a:p>
          <a:pPr>
            <a:defRPr sz="11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Дотации на выравнивание бюджетной обеспеченности ЛО, 15918,8 т.руб</c:v>
                </c:pt>
                <c:pt idx="1">
                  <c:v>Дотации на выравнивание бюджетной обеспеченности ГМР, 5224,3 т.руб</c:v>
                </c:pt>
                <c:pt idx="2">
                  <c:v>субсидия на ремот дорог,3201 тыс.руб</c:v>
                </c:pt>
                <c:pt idx="3">
                  <c:v>субсидии на инвестиции в объекты кап.строительства,3691 тыс.р</c:v>
                </c:pt>
                <c:pt idx="4">
                  <c:v>субсидия на переселение граждан из аварийного фонда,8736,2 тыс.руб</c:v>
                </c:pt>
                <c:pt idx="5">
                  <c:v>прочие субсидии бюджетам сельских поселений,3623,48 т.руб</c:v>
                </c:pt>
                <c:pt idx="6">
                  <c:v>субвенции бюджету КОБРИНСКОГО СП,284,92 ТЫС.РУБ</c:v>
                </c:pt>
                <c:pt idx="7">
                  <c:v>ИНЫЕ МЕЖБЮДЖЕТНЫЕ ТРАНСФЕРЫ,2047,6тыс.руб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15918.8</c:v>
                </c:pt>
                <c:pt idx="1">
                  <c:v>5224.3</c:v>
                </c:pt>
                <c:pt idx="2">
                  <c:v>3201</c:v>
                </c:pt>
                <c:pt idx="3">
                  <c:v>3691</c:v>
                </c:pt>
                <c:pt idx="4">
                  <c:v>8736.18</c:v>
                </c:pt>
                <c:pt idx="5">
                  <c:v>3623.48</c:v>
                </c:pt>
                <c:pt idx="6">
                  <c:v>284.91999999999985</c:v>
                </c:pt>
                <c:pt idx="7">
                  <c:v>2047.6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83"/>
          <c:y val="0"/>
          <c:w val="0.32300267656569193"/>
          <c:h val="0.962311684545040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3"/>
            <c:explosion val="10"/>
          </c:dPt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13535</c:v>
                </c:pt>
                <c:pt idx="1">
                  <c:v>271.60000000000002</c:v>
                </c:pt>
                <c:pt idx="2">
                  <c:v>220</c:v>
                </c:pt>
                <c:pt idx="3">
                  <c:v>9101.5</c:v>
                </c:pt>
                <c:pt idx="4">
                  <c:v>29766.880000000001</c:v>
                </c:pt>
                <c:pt idx="5">
                  <c:v>340</c:v>
                </c:pt>
                <c:pt idx="6">
                  <c:v>14004.11</c:v>
                </c:pt>
                <c:pt idx="7">
                  <c:v>1482.2</c:v>
                </c:pt>
                <c:pt idx="8">
                  <c:v>858.68000000000006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94"/>
          <c:y val="0"/>
          <c:w val="0.32300267656569204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0.61124</cdr:x>
      <cdr:y>0.38046</cdr:y>
    </cdr:from>
    <cdr:to>
      <cdr:x>0.6916</cdr:x>
      <cdr:y>0.72339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xmlns="" id="{EE62C396-A855-40E9-B9EF-1A16E782F9C1}"/>
            </a:ext>
          </a:extLst>
        </cdr:cNvPr>
        <cdr:cNvCxnSpPr/>
      </cdr:nvCxnSpPr>
      <cdr:spPr>
        <a:xfrm xmlns:a="http://schemas.openxmlformats.org/drawingml/2006/main">
          <a:off x="5030300" y="2092792"/>
          <a:ext cx="661331" cy="188635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1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416" y="4479673"/>
          <a:ext cx="4286280" cy="147077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endParaRPr lang="ru-RU" sz="800" b="1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17,7 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0.62721</cdr:y>
    </cdr:from>
    <cdr:to>
      <cdr:x>0.18229</cdr:x>
      <cdr:y>0.7441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:a16="http://schemas.microsoft.com/office/drawing/2014/main" xmlns="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122092" y="3714984"/>
          <a:ext cx="642944" cy="11320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1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141083"/>
          <a:ext cx="3622094" cy="135960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49,07</a:t>
          </a: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0.08264</cdr:x>
      <cdr:y>0.84155</cdr:y>
    </cdr:from>
    <cdr:to>
      <cdr:x>0.36364</cdr:x>
      <cdr:y>0.93694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14380" y="5041918"/>
          <a:ext cx="242889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13 %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0.02479</cdr:x>
      <cdr:y>0.10228</cdr:y>
    </cdr:from>
    <cdr:to>
      <cdr:x>0.23967</cdr:x>
      <cdr:y>0.20959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14314" y="612761"/>
          <a:ext cx="1857388" cy="642942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20 %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0.27273</cdr:x>
      <cdr:y>0.10228</cdr:y>
    </cdr:from>
    <cdr:to>
      <cdr:x>0.4876</cdr:x>
      <cdr:y>0.20959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357454" y="612761"/>
          <a:ext cx="1857388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алог на имущество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физических лиц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6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0.52066</cdr:x>
      <cdr:y>0.10228</cdr:y>
    </cdr:from>
    <cdr:to>
      <cdr:x>0.7438</cdr:x>
      <cdr:y>0.20959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500594" y="612761"/>
          <a:ext cx="1928826" cy="642941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поступления от использования имущества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7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0.5124</cdr:x>
      <cdr:y>0.84155</cdr:y>
    </cdr:from>
    <cdr:to>
      <cdr:x>0.73554</cdr:x>
      <cdr:y>0.93694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429184" y="5041915"/>
          <a:ext cx="1928798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54 %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0.61983</cdr:x>
      <cdr:y>0.71039</cdr:y>
    </cdr:from>
    <cdr:to>
      <cdr:x>0.65289</cdr:x>
      <cdr:y>0.82963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357850" y="4256098"/>
          <a:ext cx="285752" cy="714381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0.15702</cdr:x>
      <cdr:y>0.77001</cdr:y>
    </cdr:from>
    <cdr:to>
      <cdr:x>0.18182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>
          <a:off x="1357322" y="4613289"/>
          <a:ext cx="214315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0.09082</cdr:x>
      <cdr:y>0.22165</cdr:y>
    </cdr:from>
    <cdr:to>
      <cdr:x>0.091</cdr:x>
      <cdr:y>0.34088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785024" y="1327935"/>
          <a:ext cx="1588" cy="71438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0.19835</cdr:x>
      <cdr:y>0.22151</cdr:y>
    </cdr:from>
    <cdr:to>
      <cdr:x>0.26446</cdr:x>
      <cdr:y>0.28113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V="1">
          <a:off x="1714512" y="1327141"/>
          <a:ext cx="571504" cy="357190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0.35537</cdr:x>
      <cdr:y>0.22151</cdr:y>
    </cdr:from>
    <cdr:to>
      <cdr:x>0.5124</cdr:x>
      <cdr:y>0.25729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V="1">
          <a:off x="3071834" y="1327141"/>
          <a:ext cx="1357322" cy="214314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04.03.2021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Проект решения о бюджете Кобринского сельского поселения </a:t>
            </a:r>
            <a:r>
              <a:rPr lang="ru-RU" smtClean="0"/>
              <a:t>на 2021 </a:t>
            </a:r>
            <a:r>
              <a:rPr lang="ru-RU" dirty="0" smtClean="0"/>
              <a:t>год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642918"/>
            <a:ext cx="83729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Правовые основы формирования  бюджета Кобринского сельского поселения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24.05.2017 № 23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00042"/>
            <a:ext cx="8787464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ПРОГНОЗ ПОСТУПЛЕНИЯ ДОХОДОВ В БЮДЖЕТ НА  2021 ГОД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6675084" cy="1063609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90127170"/>
              </p:ext>
            </p:extLst>
          </p:nvPr>
        </p:nvGraphicFramePr>
        <p:xfrm>
          <a:off x="357158" y="8159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86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313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Безвозмездные поступления от других бюджетов РФ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расходов бюджета Кобринского сельского поселения на 2021 год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714356"/>
          <a:ext cx="804389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171</Words>
  <Application>Microsoft Office PowerPoint</Application>
  <PresentationFormat>Экран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Проект решения о бюджете Кобринского сельского поселения на 2021 год </vt:lpstr>
      <vt:lpstr>ФЗ от 06.10.2003 №  131-ФЗ «Об общих принципах организации местного самоуправления в Российской Федерации»</vt:lpstr>
      <vt:lpstr>ПРОГНОЗ ПОСТУПЛЕНИЯ ДОХОДОВ В БЮДЖЕТ НА  2021 ГОД </vt:lpstr>
      <vt:lpstr>Слайд 4</vt:lpstr>
      <vt:lpstr>Структура собственных доходов</vt:lpstr>
      <vt:lpstr>Безвозмездные поступления от других бюджетов РФ</vt:lpstr>
      <vt:lpstr>расходов бюджета Кобринского сельского поселения на 2021 год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54</cp:revision>
  <dcterms:created xsi:type="dcterms:W3CDTF">2021-03-03T07:54:27Z</dcterms:created>
  <dcterms:modified xsi:type="dcterms:W3CDTF">2021-03-04T08:03:19Z</dcterms:modified>
</cp:coreProperties>
</file>