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2" r:id="rId4"/>
    <p:sldId id="258" r:id="rId5"/>
    <p:sldId id="263" r:id="rId6"/>
    <p:sldId id="261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3546952464275285E-2"/>
          <c:y val="1.6014966919293975E-3"/>
          <c:w val="0.60419692330125396"/>
          <c:h val="0.841121429122827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explosion val="23"/>
          <c:dPt>
            <c:idx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Собственные доходы(Налоговые и неналоговые доходы)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20451.21</c:v>
                </c:pt>
                <c:pt idx="1">
                  <c:v>80980.570000000007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59F-4A86-9A66-AA695C28448A}"/>
            </c:ext>
          </c:extLst>
        </c:ser>
      </c:pie3DChart>
      <c:spPr>
        <a:noFill/>
        <a:ln w="25362">
          <a:noFill/>
        </a:ln>
      </c:spPr>
    </c:plotArea>
    <c:legend>
      <c:legendPos val="r"/>
      <c:layout>
        <c:manualLayout>
          <c:xMode val="edge"/>
          <c:yMode val="edge"/>
          <c:x val="0.64629082822980999"/>
          <c:y val="3.1792386697809455E-2"/>
          <c:w val="0.34353334305434058"/>
          <c:h val="0.45299039869966035"/>
        </c:manualLayout>
      </c:layout>
      <c:txPr>
        <a:bodyPr/>
        <a:lstStyle/>
        <a:p>
          <a:pPr>
            <a:defRPr sz="1800" baseline="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Налоговые  и неналоговые доходы за 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2021 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Кобринского</a:t>
            </a:r>
            <a:r>
              <a:rPr lang="ru-RU" sz="2800" baseline="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c:rich>
      </c:tx>
      <c:layout/>
    </c:title>
    <c:view3D>
      <c:perspective val="30"/>
    </c:view3D>
    <c:plotArea>
      <c:layout>
        <c:manualLayout>
          <c:layoutTarget val="inner"/>
          <c:xMode val="edge"/>
          <c:yMode val="edge"/>
          <c:x val="2.2503440697611746E-2"/>
          <c:y val="0.24408513950782851"/>
          <c:w val="0.64276990269856604"/>
          <c:h val="0.72339475734967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8"/>
          <c:cat>
            <c:strRef>
              <c:f>Лист1!$A$2:$A$3</c:f>
              <c:strCache>
                <c:ptCount val="2"/>
                <c:pt idx="0">
                  <c:v>налоговые доходы </c:v>
                </c:pt>
                <c:pt idx="1">
                  <c:v>неналоговые доходы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19443.129999999997</c:v>
                </c:pt>
                <c:pt idx="1">
                  <c:v>1008.08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4016501212319954"/>
          <c:y val="0.32330799476018984"/>
          <c:w val="0.34097447940541403"/>
          <c:h val="0.20085422885105028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7.1607726299713334E-2"/>
          <c:w val="0.84582236666671673"/>
          <c:h val="0.810576134263026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</c:v>
                </c:pt>
              </c:strCache>
            </c:strRef>
          </c:tx>
          <c:explosion val="31"/>
          <c:dPt>
            <c:idx val="0"/>
            <c:explosion val="0"/>
          </c:dPt>
          <c:dPt>
            <c:idx val="1"/>
            <c:explosion val="12"/>
          </c:dPt>
          <c:dPt>
            <c:idx val="2"/>
            <c:explosion val="13"/>
          </c:dPt>
          <c:dPt>
            <c:idx val="3"/>
            <c:explosion val="53"/>
          </c:dPt>
          <c:cat>
            <c:strRef>
              <c:f>Лист1!$A$2:$A$7</c:f>
              <c:strCache>
                <c:ptCount val="6"/>
                <c:pt idx="0">
                  <c:v>земельный налог</c:v>
                </c:pt>
                <c:pt idx="1">
                  <c:v>налог на доходы физических лиц</c:v>
                </c:pt>
                <c:pt idx="2">
                  <c:v>доходы от уплаты акцизов </c:v>
                </c:pt>
                <c:pt idx="3">
                  <c:v>налог на имущество физических лиц </c:v>
                </c:pt>
                <c:pt idx="4">
                  <c:v>Единый сельскохозяйственный налог</c:v>
                </c:pt>
                <c:pt idx="5">
                  <c:v>доходы от использования имущества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11169.32</c:v>
                </c:pt>
                <c:pt idx="1">
                  <c:v>2931.4100000000003</c:v>
                </c:pt>
                <c:pt idx="2">
                  <c:v>4497.6200000000008</c:v>
                </c:pt>
                <c:pt idx="3">
                  <c:v>826.56</c:v>
                </c:pt>
                <c:pt idx="4">
                  <c:v>18.22</c:v>
                </c:pt>
                <c:pt idx="5">
                  <c:v>932.31999999999994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F061-4151-8450-4354F0ED2A3F}"/>
            </c:ext>
          </c:extLst>
        </c:ser>
      </c:pie3DChart>
    </c:plotArea>
    <c:legend>
      <c:legendPos val="r"/>
      <c:layout>
        <c:manualLayout>
          <c:xMode val="edge"/>
          <c:yMode val="edge"/>
          <c:x val="0.77570746496094345"/>
          <c:y val="0.22181290136825108"/>
          <c:w val="0.16438228749963701"/>
          <c:h val="0.4786428484992635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815713762196019E-2"/>
          <c:w val="0.7174783356322405"/>
          <c:h val="0.8156206280078808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9"/>
                <c:pt idx="0">
                  <c:v>Дотации на выравнивание бюджетной обеспеченности ЛО</c:v>
                </c:pt>
                <c:pt idx="1">
                  <c:v>Дотации на выравнивание бюджетной обеспеченности ГМР, 5224,3 т.руб</c:v>
                </c:pt>
                <c:pt idx="2">
                  <c:v>субсидии МБТ</c:v>
                </c:pt>
                <c:pt idx="3">
                  <c:v>субсидии на инвестиции в объекты кап.строительства</c:v>
                </c:pt>
                <c:pt idx="4">
                  <c:v>субсидии бюджетам сельских поселений на обесечение комплексного развития</c:v>
                </c:pt>
                <c:pt idx="5">
                  <c:v>прочие субсидии бюджетам сельских поселений</c:v>
                </c:pt>
                <c:pt idx="6">
                  <c:v>субвенции бюджету КОБРИНСКОГО СП</c:v>
                </c:pt>
                <c:pt idx="7">
                  <c:v>ИНЫЕ МЕЖБЮДЖЕТНЫЕ ТРАНСФЕРЫ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20398.77</c:v>
                </c:pt>
                <c:pt idx="1">
                  <c:v>0</c:v>
                </c:pt>
                <c:pt idx="2">
                  <c:v>18939.309999999994</c:v>
                </c:pt>
                <c:pt idx="3">
                  <c:v>0</c:v>
                </c:pt>
                <c:pt idx="4">
                  <c:v>1534.4</c:v>
                </c:pt>
                <c:pt idx="5">
                  <c:v>0</c:v>
                </c:pt>
                <c:pt idx="6">
                  <c:v>230.72</c:v>
                </c:pt>
                <c:pt idx="7">
                  <c:v>4438.0200000000004</c:v>
                </c:pt>
                <c:pt idx="8">
                  <c:v>458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383964723535594"/>
          <c:y val="0"/>
          <c:w val="0.32300267656569204"/>
          <c:h val="0.96231168454504068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3328210624069045E-2"/>
          <c:w val="0.7174783356322405"/>
          <c:h val="0.81562062800788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25"/>
          <c:dPt>
            <c:idx val="4"/>
            <c:explosion val="5"/>
          </c:dPt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13708.19</c:v>
                </c:pt>
                <c:pt idx="1">
                  <c:v>194.16</c:v>
                </c:pt>
                <c:pt idx="2">
                  <c:v>44.160000000000011</c:v>
                </c:pt>
                <c:pt idx="3">
                  <c:v>5698.78</c:v>
                </c:pt>
                <c:pt idx="4">
                  <c:v>31024.940000000006</c:v>
                </c:pt>
                <c:pt idx="5">
                  <c:v>440.16</c:v>
                </c:pt>
                <c:pt idx="6">
                  <c:v>10069.75</c:v>
                </c:pt>
                <c:pt idx="7">
                  <c:v>1096.49</c:v>
                </c:pt>
                <c:pt idx="8">
                  <c:v>120.73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70875983340205306"/>
          <c:y val="0"/>
          <c:w val="0.27071524623086984"/>
          <c:h val="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0.5852</cdr:x>
      <cdr:y>0.3397</cdr:y>
    </cdr:from>
    <cdr:to>
      <cdr:x>0.66556</cdr:x>
      <cdr:y>0.68263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="" xmlns:a16="http://schemas.microsoft.com/office/drawing/2014/main" id="{EE62C396-A855-40E9-B9EF-1A16E782F9C1}"/>
            </a:ext>
          </a:extLst>
        </cdr:cNvPr>
        <cdr:cNvCxnSpPr/>
      </cdr:nvCxnSpPr>
      <cdr:spPr>
        <a:xfrm xmlns:a="http://schemas.openxmlformats.org/drawingml/2006/main">
          <a:off x="4815986" y="2021354"/>
          <a:ext cx="661330" cy="20405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0.44369</cdr:x>
      <cdr:y>0.83897</cdr:y>
    </cdr:from>
    <cdr:to>
      <cdr:x>0.67406</cdr:x>
      <cdr:y>0.93241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476500" y="4019550"/>
          <a:ext cx="1285875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0.45499</cdr:x>
      <cdr:y>0.75283</cdr:y>
    </cdr:from>
    <cdr:to>
      <cdr:x>0.97583</cdr:x>
      <cdr:y>0.93997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3744386" y="4479673"/>
          <a:ext cx="4286305" cy="11135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rgbClr val="002060"/>
              </a:solidFill>
              <a:latin typeface="Times New Roman"/>
              <a:cs typeface="Times New Roman"/>
            </a:rPr>
            <a:t>Налоговые и неналоговые доходы</a:t>
          </a:r>
          <a:r>
            <a:rPr lang="ru-RU" sz="2000" b="1" i="0" u="none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:</a:t>
          </a:r>
        </a:p>
        <a:p xmlns:a="http://schemas.openxmlformats.org/drawingml/2006/main">
          <a:pPr algn="ctr" rtl="0">
            <a:defRPr sz="1000"/>
          </a:pPr>
          <a:r>
            <a:rPr lang="ru-RU" sz="1600" b="1" i="0" u="sng" strike="noStrike" baseline="0" dirty="0" smtClean="0">
              <a:solidFill>
                <a:srgbClr val="002060"/>
              </a:solidFill>
              <a:latin typeface="Times New Roman"/>
              <a:cs typeface="Times New Roman"/>
            </a:rPr>
            <a:t>20,45 </a:t>
          </a:r>
          <a:r>
            <a:rPr lang="ru-RU" sz="2000" b="1" u="sng" dirty="0" smtClean="0">
              <a:solidFill>
                <a:srgbClr val="002060"/>
              </a:solidFill>
              <a:latin typeface="Times New Roman"/>
              <a:cs typeface="Times New Roman"/>
            </a:rPr>
            <a:t>млн. рублей</a:t>
          </a:r>
          <a:r>
            <a:rPr lang="ru-RU" sz="2000" b="1" dirty="0" smtClean="0">
              <a:solidFill>
                <a:srgbClr val="002060"/>
              </a:solidFill>
              <a:latin typeface="Times New Roman"/>
              <a:cs typeface="Times New Roman"/>
            </a:rPr>
            <a:t> </a:t>
          </a:r>
        </a:p>
        <a:p xmlns:a="http://schemas.openxmlformats.org/drawingml/2006/main">
          <a:pPr algn="ctr" rtl="0">
            <a:defRPr sz="1000"/>
          </a:pPr>
          <a:endParaRPr lang="ru-RU" sz="1600" i="0" u="none" strike="noStrike" baseline="0" dirty="0">
            <a:solidFill>
              <a:srgbClr val="002060"/>
            </a:solidFill>
            <a:latin typeface="Times New Roman"/>
            <a:cs typeface="Times New Roman"/>
          </a:endParaRPr>
        </a:p>
      </cdr:txBody>
    </cdr:sp>
  </cdr:relSizeAnchor>
  <cdr:relSizeAnchor xmlns:cdr="http://schemas.openxmlformats.org/drawingml/2006/chartDrawing">
    <cdr:from>
      <cdr:x>0.16853</cdr:x>
      <cdr:y>0.60382</cdr:y>
    </cdr:from>
    <cdr:to>
      <cdr:x>0.18229</cdr:x>
      <cdr:y>0.72071</cdr:y>
    </cdr:to>
    <cdr:cxnSp macro="">
      <cdr:nvCxnSpPr>
        <cdr:cNvPr id="8" name="Прямая со стрелкой 7">
          <a:extLst xmlns:a="http://schemas.openxmlformats.org/drawingml/2006/main">
            <a:ext uri="{FF2B5EF4-FFF2-40B4-BE49-F238E27FC236}">
              <a16:creationId xmlns="" xmlns:a16="http://schemas.microsoft.com/office/drawing/2014/main" id="{55E1E342-48E0-486D-8D66-410102665329}"/>
            </a:ext>
          </a:extLst>
        </cdr:cNvPr>
        <cdr:cNvCxnSpPr/>
      </cdr:nvCxnSpPr>
      <cdr:spPr>
        <a:xfrm xmlns:a="http://schemas.openxmlformats.org/drawingml/2006/main" rot="5400000">
          <a:off x="1095808" y="3884144"/>
          <a:ext cx="695547" cy="1132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0.75283</cdr:y>
    </cdr:from>
    <cdr:to>
      <cdr:x>0.44013</cdr:x>
      <cdr:y>0.93997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0" y="4479673"/>
          <a:ext cx="3622094" cy="11135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2000" b="1" i="0" u="none" strike="noStrike" baseline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поступления:</a:t>
          </a:r>
        </a:p>
        <a:p xmlns:a="http://schemas.openxmlformats.org/drawingml/2006/main">
          <a:pPr algn="ctr" rtl="0">
            <a:defRPr sz="1000"/>
          </a:pPr>
          <a:endParaRPr lang="ru-RU" sz="800" dirty="0" smtClean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 rtl="0">
            <a:defRPr sz="1000"/>
          </a:pPr>
          <a:r>
            <a:rPr lang="ru-RU" sz="2000" b="1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80,98  млн. рублей</a:t>
          </a:r>
        </a:p>
        <a:p xmlns:a="http://schemas.openxmlformats.org/drawingml/2006/main">
          <a:pPr algn="ctr" rtl="0">
            <a:defRPr sz="1000"/>
          </a:pPr>
          <a:endParaRPr lang="ru-RU" sz="1600" b="0" i="0" u="none" strike="noStrike" baseline="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0.35538</cdr:x>
      <cdr:y>0.82115</cdr:y>
    </cdr:from>
    <cdr:to>
      <cdr:x>0.63638</cdr:x>
      <cdr:y>0.91654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071865" y="4919679"/>
          <a:ext cx="2428963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latin typeface="Times New Roman" pitchFamily="18" charset="0"/>
              <a:cs typeface="Times New Roman" pitchFamily="18" charset="0"/>
            </a:rPr>
            <a:t>налог на доходы физических лиц (НДФЛ) –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15 </a:t>
          </a:r>
          <a:r>
            <a:rPr lang="ru-RU" sz="1200" b="1" dirty="0">
              <a:latin typeface="Times New Roman" pitchFamily="18" charset="0"/>
              <a:cs typeface="Times New Roman" pitchFamily="18" charset="0"/>
            </a:rPr>
            <a:t>%</a:t>
          </a:r>
          <a:endParaRPr lang="ru-RU" sz="1200" b="1" i="0" u="none" strike="noStrike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0.05785</cdr:x>
      <cdr:y>0.82115</cdr:y>
    </cdr:from>
    <cdr:to>
      <cdr:x>0.27273</cdr:x>
      <cdr:y>0.91654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00097" y="4919679"/>
          <a:ext cx="1857422" cy="571504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lnSpc>
              <a:spcPts val="1100"/>
            </a:lnSpc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уплаты акцизов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29 %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0.03306</cdr:x>
      <cdr:y>0.0461</cdr:y>
    </cdr:from>
    <cdr:to>
      <cdr:x>0.30579</cdr:x>
      <cdr:y>0.12957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285752" y="276209"/>
          <a:ext cx="2357454" cy="50006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алог на имущество </a:t>
          </a: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физических лиц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2 %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0.33884</cdr:x>
      <cdr:y>0.0461</cdr:y>
    </cdr:from>
    <cdr:to>
      <cdr:x>0.61157</cdr:x>
      <cdr:y>0.12957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2928958" y="276209"/>
          <a:ext cx="2357450" cy="500066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Единый сельхозналог– 1%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0.66943</cdr:x>
      <cdr:y>0.82115</cdr:y>
    </cdr:from>
    <cdr:to>
      <cdr:x>0.89257</cdr:x>
      <cdr:y>0.91654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5786509" y="4919679"/>
          <a:ext cx="1928822" cy="571503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ru-RU" sz="1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земельный налог – </a:t>
          </a: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36 %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0.66942</cdr:x>
      <cdr:y>0.51113</cdr:y>
    </cdr:from>
    <cdr:to>
      <cdr:x>0.82645</cdr:x>
      <cdr:y>0.82115</cdr:y>
    </cdr:to>
    <cdr:sp macro="" textlink="">
      <cdr:nvSpPr>
        <cdr:cNvPr id="26" name="Прямая со стрелкой 25"/>
        <cdr:cNvSpPr/>
      </cdr:nvSpPr>
      <cdr:spPr bwMode="auto">
        <a:xfrm xmlns:a="http://schemas.openxmlformats.org/drawingml/2006/main" rot="16200000" flipH="1">
          <a:off x="5536445" y="3312324"/>
          <a:ext cx="1857388" cy="1357322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0.52893</cdr:x>
      <cdr:y>0.66614</cdr:y>
    </cdr:from>
    <cdr:to>
      <cdr:x>0.53719</cdr:x>
      <cdr:y>0.82963</cdr:y>
    </cdr:to>
    <cdr:sp macro="" textlink="">
      <cdr:nvSpPr>
        <cdr:cNvPr id="29" name="Прямая со стрелкой 28"/>
        <cdr:cNvSpPr/>
      </cdr:nvSpPr>
      <cdr:spPr bwMode="auto">
        <a:xfrm xmlns:a="http://schemas.openxmlformats.org/drawingml/2006/main" rot="5400000" flipV="1">
          <a:off x="4117987" y="4445034"/>
          <a:ext cx="979499" cy="71406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0.24794</cdr:x>
      <cdr:y>0.63037</cdr:y>
    </cdr:from>
    <cdr:to>
      <cdr:x>0.2562</cdr:x>
      <cdr:y>0.82114</cdr:y>
    </cdr:to>
    <cdr:sp macro="" textlink="">
      <cdr:nvSpPr>
        <cdr:cNvPr id="32" name="Прямая со стрелкой 31"/>
        <cdr:cNvSpPr/>
      </cdr:nvSpPr>
      <cdr:spPr bwMode="auto">
        <a:xfrm xmlns:a="http://schemas.openxmlformats.org/drawingml/2006/main" rot="5400000" flipH="1" flipV="1">
          <a:off x="1607393" y="4312448"/>
          <a:ext cx="1142962" cy="71407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0.18182</cdr:x>
      <cdr:y>0.14149</cdr:y>
    </cdr:from>
    <cdr:to>
      <cdr:x>0.41322</cdr:x>
      <cdr:y>0.30843</cdr:y>
    </cdr:to>
    <cdr:sp macro="" textlink="">
      <cdr:nvSpPr>
        <cdr:cNvPr id="39" name="Прямая со стрелкой 38"/>
        <cdr:cNvSpPr/>
      </cdr:nvSpPr>
      <cdr:spPr bwMode="auto">
        <a:xfrm xmlns:a="http://schemas.openxmlformats.org/drawingml/2006/main" flipH="1">
          <a:off x="1571636" y="847713"/>
          <a:ext cx="2000264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0.06612</cdr:x>
      <cdr:y>0.12957</cdr:y>
    </cdr:from>
    <cdr:to>
      <cdr:x>0.30579</cdr:x>
      <cdr:y>0.2965</cdr:y>
    </cdr:to>
    <cdr:sp macro="" textlink="">
      <cdr:nvSpPr>
        <cdr:cNvPr id="41" name="Прямая со стрелкой 40"/>
        <cdr:cNvSpPr/>
      </cdr:nvSpPr>
      <cdr:spPr bwMode="auto">
        <a:xfrm xmlns:a="http://schemas.openxmlformats.org/drawingml/2006/main" flipH="1">
          <a:off x="571502" y="776275"/>
          <a:ext cx="2071703" cy="1000132"/>
        </a:xfrm>
        <a:prstGeom xmlns:a="http://schemas.openxmlformats.org/drawingml/2006/main" prst="straightConnector1">
          <a:avLst/>
        </a:prstGeom>
        <a:solidFill xmlns:a="http://schemas.openxmlformats.org/drawingml/2006/main">
          <a:srgbClr val="00B8FF"/>
        </a:solidFill>
        <a:ln xmlns:a="http://schemas.openxmlformats.org/drawingml/2006/main"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 xmlns:a="http://schemas.openxmlformats.org/drawingml/2006/main"/>
      </cdr:spPr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0.61983</cdr:x>
      <cdr:y>0.0461</cdr:y>
    </cdr:from>
    <cdr:to>
      <cdr:x>0.87603</cdr:x>
      <cdr:y>0.12957</cdr:y>
    </cdr:to>
    <cdr:sp macro="" textlink="">
      <cdr:nvSpPr>
        <cdr:cNvPr id="12" name="Прямоугольник 11"/>
        <cdr:cNvSpPr/>
      </cdr:nvSpPr>
      <cdr:spPr>
        <a:xfrm xmlns:a="http://schemas.openxmlformats.org/drawingml/2006/main">
          <a:off x="5357850" y="276209"/>
          <a:ext cx="2214574" cy="500066"/>
        </a:xfrm>
        <a:prstGeom xmlns:a="http://schemas.openxmlformats.org/drawingml/2006/main" prst="rect">
          <a:avLst/>
        </a:prstGeom>
        <a:gradFill xmlns:a="http://schemas.openxmlformats.org/drawingml/2006/main" rotWithShape="1">
          <a:gsLst>
            <a:gs pos="0">
              <a:srgbClr val="10CF9B">
                <a:tint val="70000"/>
                <a:satMod val="130000"/>
              </a:srgbClr>
            </a:gs>
            <a:gs pos="43000">
              <a:srgbClr val="10CF9B">
                <a:tint val="44000"/>
                <a:satMod val="165000"/>
              </a:srgbClr>
            </a:gs>
            <a:gs pos="93000">
              <a:srgbClr val="10CF9B">
                <a:tint val="15000"/>
                <a:satMod val="165000"/>
              </a:srgbClr>
            </a:gs>
            <a:gs pos="100000">
              <a:srgbClr val="10CF9B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xmlns:a="http://schemas.openxmlformats.org/drawingml/2006/main" w="9525" cap="flat" cmpd="sng" algn="ctr">
          <a:solidFill>
            <a:srgbClr val="10CF9B">
              <a:shade val="50000"/>
              <a:satMod val="103000"/>
            </a:srgbClr>
          </a:solidFill>
          <a:prstDash val="solid"/>
        </a:ln>
        <a:effectLst xmlns:a="http://schemas.openxmlformats.org/drawingml/2006/main">
          <a:outerShdw blurRad="57150" dist="38100" dir="5400000" algn="ctr" rotWithShape="0">
            <a:srgbClr val="10CF9B">
              <a:shade val="9000"/>
              <a:satMod val="105000"/>
              <a:alpha val="48000"/>
            </a:srgbClr>
          </a:outerShdw>
        </a:effectLst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onstant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onstant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onstant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onstant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onstant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onstant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onstant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onstant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onstantia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ru-RU" sz="1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Доходы от использования имущества – 17%</a:t>
          </a:r>
          <a:endParaRPr lang="ru-RU" sz="1200" b="1" i="0" u="none" strike="noStrike" baseline="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0.38017</cdr:x>
      <cdr:y>0.0938</cdr:y>
    </cdr:from>
    <cdr:to>
      <cdr:x>0.66777</cdr:x>
      <cdr:y>0.26073</cdr:y>
    </cdr:to>
    <cdr:sp macro="" textlink="">
      <cdr:nvSpPr>
        <cdr:cNvPr id="14" name="Прямая со стрелкой 13"/>
        <cdr:cNvSpPr/>
      </cdr:nvSpPr>
      <cdr:spPr>
        <a:xfrm xmlns:a="http://schemas.openxmlformats.org/drawingml/2006/main" rot="5400000">
          <a:off x="4029091" y="-180982"/>
          <a:ext cx="1000133" cy="24860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0.23356</cdr:x>
      <cdr:y>0.3816</cdr:y>
    </cdr:from>
    <cdr:to>
      <cdr:x>0.40658</cdr:x>
      <cdr:y>0.5625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28826" y="1928826"/>
          <a:ext cx="1428760" cy="914400"/>
        </a:xfrm>
        <a:prstGeom xmlns:a="http://schemas.openxmlformats.org/drawingml/2006/main" prst="rect">
          <a:avLst/>
        </a:prstGeom>
        <a:effectLst xmlns:a="http://schemas.openxmlformats.org/drawingml/2006/main">
          <a:innerShdw blurRad="114300">
            <a:prstClr val="black"/>
          </a:innerShdw>
        </a:effectLst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BAF81C-C9F3-49B3-ABBA-D06CF05AD5DC}" type="datetimeFigureOut">
              <a:rPr lang="ru-RU" smtClean="0"/>
              <a:pPr/>
              <a:t>28.02.2023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A60B97-FF7B-4842-9637-B3322764624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576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Отчет об исполнении бюджете Кобринского сельского поселения на </a:t>
            </a:r>
            <a:r>
              <a:rPr lang="ru-RU" dirty="0" smtClean="0"/>
              <a:t>2021 </a:t>
            </a:r>
            <a:r>
              <a:rPr lang="ru-RU" dirty="0" smtClean="0"/>
              <a:t>год </a:t>
            </a:r>
            <a:endParaRPr lang="ru-R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14290"/>
            <a:ext cx="1000132" cy="131784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143372" y="1142984"/>
            <a:ext cx="4257676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ФЗ от 06.10.2003 №  131-ФЗ «Об общих принципах организации местного самоуправления в Российской Федерации»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28596" y="1142984"/>
            <a:ext cx="3614734" cy="15001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кодекс РФ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28596" y="2714620"/>
            <a:ext cx="3643338" cy="192882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Налоговый кодекс РФ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143932" cy="830997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Правовые основы формирования  бюджета Кобринского сельского поселения  за 2021год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2" name="Содержимое 6"/>
          <p:cNvSpPr txBox="1">
            <a:spLocks/>
          </p:cNvSpPr>
          <p:nvPr/>
        </p:nvSpPr>
        <p:spPr>
          <a:xfrm>
            <a:off x="4143372" y="2714620"/>
            <a:ext cx="428628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Положение 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бюджетном процессе муниципального образования Кобринского сельского поселения Гатчинского муниципального района Ленинградской  области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.09.2021 №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6"/>
          <p:cNvSpPr txBox="1">
            <a:spLocks/>
          </p:cNvSpPr>
          <p:nvPr/>
        </p:nvSpPr>
        <p:spPr>
          <a:xfrm>
            <a:off x="428596" y="4929198"/>
            <a:ext cx="8001056" cy="1643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Прочие правовые акты: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Кобринского СП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Кобринского сельского поселения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AutoNum type="arabicPeriod"/>
              <a:tabLst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4387" y="0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87398" cy="500066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alt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за 2021 г</a:t>
            </a:r>
            <a: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altLang="ru-RU" sz="24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696477"/>
              </p:ext>
            </p:extLst>
          </p:nvPr>
        </p:nvGraphicFramePr>
        <p:xfrm>
          <a:off x="827584" y="764704"/>
          <a:ext cx="8229600" cy="59504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829282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571480"/>
          <a:ext cx="790101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214290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937"/>
            <a:ext cx="7032274" cy="77785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alt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собственных доходов за 2021 г</a:t>
            </a:r>
            <a:endParaRPr lang="ru-RU" altLang="ru-RU" sz="28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190127170"/>
              </p:ext>
            </p:extLst>
          </p:nvPr>
        </p:nvGraphicFramePr>
        <p:xfrm>
          <a:off x="357158" y="866775"/>
          <a:ext cx="8643997" cy="599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142852"/>
            <a:ext cx="709613" cy="935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31333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800" b="1" dirty="0" smtClean="0"/>
              <a:t>Безвозмездные поступления от других бюджетов РФ</a:t>
            </a:r>
            <a:endParaRPr lang="ru-RU" sz="2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642911" y="1071546"/>
          <a:ext cx="8043890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/>
              <a:t>Расходов бюджета Кобринского сельского поселения за 9 месяцев 2022 г</a:t>
            </a:r>
            <a:endParaRPr lang="ru-RU" sz="1800" b="1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2"/>
          </p:nvPr>
        </p:nvGraphicFramePr>
        <p:xfrm>
          <a:off x="428596" y="1000108"/>
          <a:ext cx="8258205" cy="505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492</TotalTime>
  <Words>180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Отчет об исполнении бюджете Кобринского сельского поселения на 2021 год </vt:lpstr>
      <vt:lpstr>ФЗ от 06.10.2003 №  131-ФЗ «Об общих принципах организации местного самоуправления в Российской Федерации»</vt:lpstr>
      <vt:lpstr>СТРУКТУРА ДОХОДОВ БЮДЖЕТА за 2021 г </vt:lpstr>
      <vt:lpstr>Слайд 4</vt:lpstr>
      <vt:lpstr>Структура собственных доходов за 2021 г</vt:lpstr>
      <vt:lpstr>Безвозмездные поступления от других бюджетов РФ</vt:lpstr>
      <vt:lpstr>Расходов бюджета Кобринского сельского поселения за 9 месяцев 2022 г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06.10.2003 №  131-ФЗ «Об общих принципах организации местного самоуправления в Российской</dc:title>
  <dc:creator>79823810666</dc:creator>
  <cp:lastModifiedBy>79823810666</cp:lastModifiedBy>
  <cp:revision>57</cp:revision>
  <dcterms:created xsi:type="dcterms:W3CDTF">2021-03-03T07:54:27Z</dcterms:created>
  <dcterms:modified xsi:type="dcterms:W3CDTF">2023-02-28T09:14:37Z</dcterms:modified>
</cp:coreProperties>
</file>