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5" r:id="rId2"/>
    <p:sldId id="256" r:id="rId3"/>
    <p:sldId id="266" r:id="rId4"/>
    <p:sldId id="268" r:id="rId5"/>
    <p:sldId id="269" r:id="rId6"/>
    <p:sldId id="271" r:id="rId7"/>
    <p:sldId id="262" r:id="rId8"/>
    <p:sldId id="258" r:id="rId9"/>
    <p:sldId id="263" r:id="rId10"/>
    <p:sldId id="261" r:id="rId11"/>
    <p:sldId id="264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B14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Общая площадь </a:t>
            </a:r>
            <a:r>
              <a:rPr lang="ru-RU" dirty="0" smtClean="0"/>
              <a:t>Кобринского сельского </a:t>
            </a:r>
            <a:r>
              <a:rPr lang="ru-RU" dirty="0"/>
              <a:t>поселения 9927,2 </a:t>
            </a:r>
            <a:r>
              <a:rPr lang="ru-RU" dirty="0" smtClean="0"/>
              <a:t>га , из них: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площадь Кобринского поселения 9927,2 га</c:v>
                </c:pt>
              </c:strCache>
            </c:strRef>
          </c:tx>
          <c:dLbls>
            <c:dLbl>
              <c:idx val="1"/>
              <c:layout>
                <c:manualLayout>
                  <c:x val="0.21383647798742175"/>
                  <c:y val="3.8684794342602634E-3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0.19182389937106925"/>
                  <c:y val="-3.0698380914212297E-2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1">
                  <c:v>населенные пункты</c:v>
                </c:pt>
                <c:pt idx="2">
                  <c:v>СНТ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1208.0999999999999</c:v>
                </c:pt>
                <c:pt idx="2">
                  <c:v>485.9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1"/>
  <c:chart>
    <c:view3D>
      <c:perspective val="30"/>
    </c:view3D>
    <c:plotArea>
      <c:layout>
        <c:manualLayout>
          <c:layoutTarget val="inner"/>
          <c:xMode val="edge"/>
          <c:yMode val="edge"/>
          <c:x val="9.6272143434577281E-2"/>
          <c:y val="4.1959673554492115E-2"/>
          <c:w val="0.90372785656542343"/>
          <c:h val="0.4778573789537485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население  Кобринского поселения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п. Высокоключевой</c:v>
                </c:pt>
                <c:pt idx="1">
                  <c:v>п.Кобринское</c:v>
                </c:pt>
                <c:pt idx="2">
                  <c:v>п.Суйда</c:v>
                </c:pt>
                <c:pt idx="3">
                  <c:v>д.Меньково</c:v>
                </c:pt>
                <c:pt idx="4">
                  <c:v>п.Карташевская</c:v>
                </c:pt>
                <c:pt idx="5">
                  <c:v>п. Прибытково</c:v>
                </c:pt>
                <c:pt idx="6">
                  <c:v>с Воскресенское</c:v>
                </c:pt>
                <c:pt idx="7">
                  <c:v>д.Покровка</c:v>
                </c:pt>
                <c:pt idx="8">
                  <c:v>д.Кобрино</c:v>
                </c:pt>
                <c:pt idx="9">
                  <c:v>д.Пижма</c:v>
                </c:pt>
                <c:pt idx="10">
                  <c:v>д.Новокузнецово</c:v>
                </c:pt>
                <c:pt idx="11">
                  <c:v>д.Погост</c:v>
                </c:pt>
                <c:pt idx="12">
                  <c:v>д.Мельница</c:v>
                </c:pt>
                <c:pt idx="13">
                  <c:v>д.Руново</c:v>
                </c:pt>
                <c:pt idx="14">
                  <c:v>д.Старое колено</c:v>
                </c:pt>
                <c:pt idx="15">
                  <c:v>ст.Суйда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1309</c:v>
                </c:pt>
                <c:pt idx="1">
                  <c:v>1148</c:v>
                </c:pt>
                <c:pt idx="2">
                  <c:v>1059</c:v>
                </c:pt>
                <c:pt idx="3">
                  <c:v>515</c:v>
                </c:pt>
                <c:pt idx="4">
                  <c:v>509</c:v>
                </c:pt>
                <c:pt idx="5">
                  <c:v>329</c:v>
                </c:pt>
                <c:pt idx="6">
                  <c:v>262</c:v>
                </c:pt>
                <c:pt idx="7">
                  <c:v>157</c:v>
                </c:pt>
                <c:pt idx="8">
                  <c:v>149</c:v>
                </c:pt>
                <c:pt idx="9">
                  <c:v>105</c:v>
                </c:pt>
                <c:pt idx="10">
                  <c:v>75</c:v>
                </c:pt>
                <c:pt idx="11">
                  <c:v>55</c:v>
                </c:pt>
                <c:pt idx="12">
                  <c:v>28</c:v>
                </c:pt>
                <c:pt idx="13">
                  <c:v>38</c:v>
                </c:pt>
                <c:pt idx="14">
                  <c:v>23</c:v>
                </c:pt>
                <c:pt idx="15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хозяйств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п. Высокоключевой</c:v>
                </c:pt>
                <c:pt idx="1">
                  <c:v>п.Кобринское</c:v>
                </c:pt>
                <c:pt idx="2">
                  <c:v>п.Суйда</c:v>
                </c:pt>
                <c:pt idx="3">
                  <c:v>д.Меньково</c:v>
                </c:pt>
                <c:pt idx="4">
                  <c:v>п.Карташевская</c:v>
                </c:pt>
                <c:pt idx="5">
                  <c:v>п. Прибытково</c:v>
                </c:pt>
                <c:pt idx="6">
                  <c:v>с Воскресенское</c:v>
                </c:pt>
                <c:pt idx="7">
                  <c:v>д.Покровка</c:v>
                </c:pt>
                <c:pt idx="8">
                  <c:v>д.Кобрино</c:v>
                </c:pt>
                <c:pt idx="9">
                  <c:v>д.Пижма</c:v>
                </c:pt>
                <c:pt idx="10">
                  <c:v>д.Новокузнецово</c:v>
                </c:pt>
                <c:pt idx="11">
                  <c:v>д.Погост</c:v>
                </c:pt>
                <c:pt idx="12">
                  <c:v>д.Мельница</c:v>
                </c:pt>
                <c:pt idx="13">
                  <c:v>д.Руново</c:v>
                </c:pt>
                <c:pt idx="14">
                  <c:v>д.Старое колено</c:v>
                </c:pt>
                <c:pt idx="15">
                  <c:v>ст.Суйда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942</c:v>
                </c:pt>
                <c:pt idx="1">
                  <c:v>158</c:v>
                </c:pt>
                <c:pt idx="2">
                  <c:v>59</c:v>
                </c:pt>
                <c:pt idx="3">
                  <c:v>220</c:v>
                </c:pt>
                <c:pt idx="4">
                  <c:v>837</c:v>
                </c:pt>
                <c:pt idx="5">
                  <c:v>499</c:v>
                </c:pt>
                <c:pt idx="6">
                  <c:v>287</c:v>
                </c:pt>
                <c:pt idx="7">
                  <c:v>221</c:v>
                </c:pt>
                <c:pt idx="8">
                  <c:v>152</c:v>
                </c:pt>
                <c:pt idx="9">
                  <c:v>106</c:v>
                </c:pt>
                <c:pt idx="10">
                  <c:v>66</c:v>
                </c:pt>
                <c:pt idx="11">
                  <c:v>99</c:v>
                </c:pt>
                <c:pt idx="12">
                  <c:v>245</c:v>
                </c:pt>
                <c:pt idx="13">
                  <c:v>65</c:v>
                </c:pt>
                <c:pt idx="14">
                  <c:v>70</c:v>
                </c:pt>
                <c:pt idx="15">
                  <c:v>4</c:v>
                </c:pt>
              </c:numCache>
            </c:numRef>
          </c:val>
        </c:ser>
        <c:shape val="cylinder"/>
        <c:axId val="148943616"/>
        <c:axId val="148945152"/>
        <c:axId val="0"/>
      </c:bar3DChart>
      <c:catAx>
        <c:axId val="148943616"/>
        <c:scaling>
          <c:orientation val="minMax"/>
        </c:scaling>
        <c:axPos val="b"/>
        <c:tickLblPos val="nextTo"/>
        <c:crossAx val="148945152"/>
        <c:crosses val="autoZero"/>
        <c:auto val="1"/>
        <c:lblAlgn val="ctr"/>
        <c:lblOffset val="100"/>
      </c:catAx>
      <c:valAx>
        <c:axId val="148945152"/>
        <c:scaling>
          <c:orientation val="minMax"/>
        </c:scaling>
        <c:axPos val="l"/>
        <c:numFmt formatCode="General" sourceLinked="1"/>
        <c:tickLblPos val="nextTo"/>
        <c:crossAx val="148943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4395594974406"/>
          <c:y val="2.2515236028646819E-3"/>
          <c:w val="0.33794684655404561"/>
          <c:h val="0.3784421608266186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8917322834645669E-2"/>
          <c:y val="1.6015611608142188E-3"/>
          <c:w val="0.60419692330125396"/>
          <c:h val="0.84112142912282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explosion val="23"/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догоды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69073.8</c:v>
                </c:pt>
                <c:pt idx="1">
                  <c:v>1904792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9F-4A86-9A66-AA695C28448A}"/>
            </c:ext>
          </c:extLst>
        </c:ser>
      </c:pie3DChart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64629082822980999"/>
          <c:y val="3.1792386697809455E-2"/>
          <c:w val="0.34353334305434041"/>
          <c:h val="0.45299039869966035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Налоговые  и неналоговые доходы за 2020 год Кобринского</a:t>
            </a:r>
            <a:r>
              <a:rPr lang="ru-RU" sz="2800" baseline="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2.2503440697611746E-2"/>
          <c:y val="0.24408513950782851"/>
          <c:w val="0.64276990269856604"/>
          <c:h val="0.723394757349671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cat>
            <c:strRef>
              <c:f>Лист1!$A$2:$A$3</c:f>
              <c:strCache>
                <c:ptCount val="2"/>
                <c:pt idx="0">
                  <c:v>налоговые доходы 17177,7 руб</c:v>
                </c:pt>
                <c:pt idx="1">
                  <c:v>неналоговые доходы 605,4 руб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17177.7</c:v>
                </c:pt>
                <c:pt idx="1">
                  <c:v>605.4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016501212319954"/>
          <c:y val="0.32330799476018984"/>
          <c:w val="0.34097447940541403"/>
          <c:h val="0.2008542288510502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1873426792034781E-2"/>
          <c:y val="0.21999140409515702"/>
          <c:w val="0.65776116234757698"/>
          <c:h val="0.630395875929881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Pt>
            <c:idx val="1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земельный налог</c:v>
                </c:pt>
                <c:pt idx="1">
                  <c:v>налог на доходы физических лиц</c:v>
                </c:pt>
                <c:pt idx="2">
                  <c:v>доходы от уплаты акцизов </c:v>
                </c:pt>
                <c:pt idx="3">
                  <c:v>налог на имущество физических лиц 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10.28</c:v>
                </c:pt>
                <c:pt idx="1">
                  <c:v>2.56</c:v>
                </c:pt>
                <c:pt idx="2">
                  <c:v>3.8299999999999992</c:v>
                </c:pt>
                <c:pt idx="3">
                  <c:v>1.1000000000000001</c:v>
                </c:pt>
                <c:pt idx="4">
                  <c:v>1.24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061-4151-8450-4354F0ED2A3F}"/>
            </c:ext>
          </c:extLst>
        </c:ser>
      </c:pie3DChart>
      <c:spPr>
        <a:noFill/>
        <a:ln w="25829">
          <a:noFill/>
        </a:ln>
      </c:spPr>
    </c:plotArea>
    <c:legend>
      <c:legendPos val="r"/>
      <c:layout>
        <c:manualLayout>
          <c:xMode val="edge"/>
          <c:yMode val="edge"/>
          <c:x val="0.7595459600460297"/>
          <c:y val="0.29388497344032527"/>
          <c:w val="0.16438228749963701"/>
          <c:h val="0.3684149735655089"/>
        </c:manualLayout>
      </c:layout>
      <c:txPr>
        <a:bodyPr/>
        <a:lstStyle/>
        <a:p>
          <a:pPr>
            <a:defRPr sz="111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174783356322405"/>
          <c:h val="0.815620628007880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межбюджетные субсидии, 48100,62</c:v>
                </c:pt>
                <c:pt idx="1">
                  <c:v>субвенции бюджетам субъектов РФ и муниципальных образований 303,62</c:v>
                </c:pt>
                <c:pt idx="2">
                  <c:v>иные межбюджетные трансферы, 6699,06</c:v>
                </c:pt>
                <c:pt idx="3">
                  <c:v>дотации бюджетам сельских поселений на выравнивание бюджетной обеспеченности 21143,10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48100.62</c:v>
                </c:pt>
                <c:pt idx="1">
                  <c:v>303.62</c:v>
                </c:pt>
                <c:pt idx="2">
                  <c:v>6699.06</c:v>
                </c:pt>
                <c:pt idx="3">
                  <c:v>21143.1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383964723535594"/>
          <c:y val="0"/>
          <c:w val="0.32300267656569204"/>
          <c:h val="0.7487445636336050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50"/>
      <c:rotY val="86"/>
      <c:perspective val="0"/>
    </c:view3D>
    <c:plotArea>
      <c:layout>
        <c:manualLayout>
          <c:layoutTarget val="inner"/>
          <c:xMode val="edge"/>
          <c:yMode val="edge"/>
          <c:x val="0"/>
          <c:y val="1.0815713762196019E-2"/>
          <c:w val="0.7174783356322405"/>
          <c:h val="0.815620628007880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spPr>
            <a:effectLst>
              <a:outerShdw blurRad="50800" dist="1295400" dir="5400000" algn="ctr" rotWithShape="0">
                <a:srgbClr val="000000">
                  <a:alpha val="65000"/>
                </a:srgbClr>
              </a:outerShdw>
            </a:effectLst>
          </c:spPr>
          <c:explosion val="10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11725.44</c:v>
                </c:pt>
                <c:pt idx="1">
                  <c:v>300.10000000000002</c:v>
                </c:pt>
                <c:pt idx="2">
                  <c:v>119.22</c:v>
                </c:pt>
                <c:pt idx="3">
                  <c:v>18015.990000000005</c:v>
                </c:pt>
                <c:pt idx="4">
                  <c:v>71490</c:v>
                </c:pt>
                <c:pt idx="5">
                  <c:v>393.88</c:v>
                </c:pt>
                <c:pt idx="6">
                  <c:v>12200.89</c:v>
                </c:pt>
                <c:pt idx="7">
                  <c:v>1394.84</c:v>
                </c:pt>
                <c:pt idx="8">
                  <c:v>196.34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7962179990029723"/>
          <c:y val="0"/>
          <c:w val="0.21722052390074942"/>
          <c:h val="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0.36819</cdr:x>
      <cdr:y>0.20764</cdr:y>
    </cdr:from>
    <cdr:to>
      <cdr:x>0.6916</cdr:x>
      <cdr:y>0.6723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="" xmlns:a16="http://schemas.microsoft.com/office/drawing/2014/main" id="{EE62C396-A855-40E9-B9EF-1A16E782F9C1}"/>
            </a:ext>
          </a:extLst>
        </cdr:cNvPr>
        <cdr:cNvCxnSpPr/>
      </cdr:nvCxnSpPr>
      <cdr:spPr>
        <a:xfrm xmlns:a="http://schemas.openxmlformats.org/drawingml/2006/main" rot="16200000" flipH="1">
          <a:off x="2978349" y="1287223"/>
          <a:ext cx="2764968" cy="266159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0.45499</cdr:x>
      <cdr:y>0.75283</cdr:y>
    </cdr:from>
    <cdr:to>
      <cdr:x>0.97583</cdr:x>
      <cdr:y>1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3744416" y="4479673"/>
          <a:ext cx="4286280" cy="147077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rgbClr val="002060"/>
              </a:solidFill>
              <a:latin typeface="Times New Roman"/>
              <a:cs typeface="Times New Roman"/>
            </a:rPr>
            <a:t>Налоговые и неналоговые доходы</a:t>
          </a:r>
          <a:r>
            <a:rPr lang="ru-RU" sz="2000" b="1" i="0" u="none" strike="noStrike" baseline="0" dirty="0" smtClean="0">
              <a:solidFill>
                <a:srgbClr val="002060"/>
              </a:solidFill>
              <a:latin typeface="Times New Roman"/>
              <a:cs typeface="Times New Roman"/>
            </a:rPr>
            <a:t>:</a:t>
          </a:r>
        </a:p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19,05 млн. рублей</a:t>
          </a:r>
          <a:r>
            <a:rPr lang="ru-RU" sz="2000" b="1" dirty="0" smtClean="0">
              <a:solidFill>
                <a:srgbClr val="002060"/>
              </a:solidFill>
              <a:latin typeface="Times New Roman"/>
              <a:cs typeface="Times New Roman"/>
            </a:rPr>
            <a:t> </a:t>
          </a:r>
        </a:p>
        <a:p xmlns:a="http://schemas.openxmlformats.org/drawingml/2006/main">
          <a:pPr algn="ctr" rtl="0">
            <a:defRPr sz="1000"/>
          </a:pPr>
          <a:endParaRPr lang="ru-RU" sz="1600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0.12513</cdr:x>
      <cdr:y>0.43574</cdr:y>
    </cdr:from>
    <cdr:to>
      <cdr:x>0.25534</cdr:x>
      <cdr:y>0.69631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="" xmlns:a16="http://schemas.microsoft.com/office/drawing/2014/main" id="{55E1E342-48E0-486D-8D66-410102665329}"/>
            </a:ext>
          </a:extLst>
        </cdr:cNvPr>
        <cdr:cNvCxnSpPr/>
      </cdr:nvCxnSpPr>
      <cdr:spPr>
        <a:xfrm xmlns:a="http://schemas.openxmlformats.org/drawingml/2006/main" rot="5400000">
          <a:off x="790310" y="2832320"/>
          <a:ext cx="1550522" cy="107159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0.75283</cdr:y>
    </cdr:from>
    <cdr:to>
      <cdr:x>0.44013</cdr:x>
      <cdr:y>1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0" y="4141083"/>
          <a:ext cx="3622094" cy="135960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поступления:</a:t>
          </a:r>
        </a:p>
        <a:p xmlns:a="http://schemas.openxmlformats.org/drawingml/2006/main">
          <a:pPr algn="ctr" rtl="0">
            <a:defRPr sz="1000"/>
          </a:pPr>
          <a:endParaRPr lang="ru-RU" sz="8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69,07</a:t>
          </a: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млн. рублей</a:t>
          </a:r>
        </a:p>
        <a:p xmlns:a="http://schemas.openxmlformats.org/drawingml/2006/main">
          <a:pPr algn="ctr" rtl="0">
            <a:defRPr sz="1000"/>
          </a:pPr>
          <a:endParaRPr lang="ru-RU" sz="1600" b="0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0.08264</cdr:x>
      <cdr:y>0.84155</cdr:y>
    </cdr:from>
    <cdr:to>
      <cdr:x>0.36364</cdr:x>
      <cdr:y>0.93694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14380" y="5041918"/>
          <a:ext cx="2428892" cy="5715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latin typeface="Times New Roman" pitchFamily="18" charset="0"/>
              <a:cs typeface="Times New Roman" pitchFamily="18" charset="0"/>
            </a:rPr>
            <a:t>налог на доходы физических лиц (НДФЛ) – 13 %</a:t>
          </a:r>
          <a:endParaRPr lang="ru-RU" sz="1200" b="1" i="0" u="none" strike="noStrike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0.02479</cdr:x>
      <cdr:y>0.10228</cdr:y>
    </cdr:from>
    <cdr:to>
      <cdr:x>0.23967</cdr:x>
      <cdr:y>0.20959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14314" y="612761"/>
          <a:ext cx="1857388" cy="64294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lnSpc>
              <a:spcPts val="1100"/>
            </a:lnSpc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доходы от уплаты акцизов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0.27273</cdr:x>
      <cdr:y>0.10228</cdr:y>
    </cdr:from>
    <cdr:to>
      <cdr:x>0.4876</cdr:x>
      <cdr:y>0.20959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357454" y="612761"/>
          <a:ext cx="1857388" cy="6429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алог на имущество </a:t>
          </a: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физических лиц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 </a:t>
          </a: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0.52066</cdr:x>
      <cdr:y>0.10228</cdr:y>
    </cdr:from>
    <cdr:to>
      <cdr:x>0.7438</cdr:x>
      <cdr:y>0.20959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500594" y="612761"/>
          <a:ext cx="1928826" cy="6429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поступления от использования имущества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7 </a:t>
          </a: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0.5124</cdr:x>
      <cdr:y>0.84155</cdr:y>
    </cdr:from>
    <cdr:to>
      <cdr:x>0.73554</cdr:x>
      <cdr:y>0.93694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429184" y="5041915"/>
          <a:ext cx="1928798" cy="5715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земельный налог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54 %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0.61983</cdr:x>
      <cdr:y>0.71039</cdr:y>
    </cdr:from>
    <cdr:to>
      <cdr:x>0.65289</cdr:x>
      <cdr:y>0.82963</cdr:y>
    </cdr:to>
    <cdr:sp macro="" textlink="">
      <cdr:nvSpPr>
        <cdr:cNvPr id="26" name="Прямая со стрелкой 25"/>
        <cdr:cNvSpPr/>
      </cdr:nvSpPr>
      <cdr:spPr bwMode="auto">
        <a:xfrm xmlns:a="http://schemas.openxmlformats.org/drawingml/2006/main" rot="16200000" flipH="1">
          <a:off x="5357850" y="4256098"/>
          <a:ext cx="285752" cy="714381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0.15702</cdr:x>
      <cdr:y>0.77001</cdr:y>
    </cdr:from>
    <cdr:to>
      <cdr:x>0.18182</cdr:x>
      <cdr:y>0.82963</cdr:y>
    </cdr:to>
    <cdr:sp macro="" textlink="">
      <cdr:nvSpPr>
        <cdr:cNvPr id="29" name="Прямая со стрелкой 28"/>
        <cdr:cNvSpPr/>
      </cdr:nvSpPr>
      <cdr:spPr bwMode="auto">
        <a:xfrm xmlns:a="http://schemas.openxmlformats.org/drawingml/2006/main" rot="5400000">
          <a:off x="1357322" y="4613289"/>
          <a:ext cx="214315" cy="35719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0.09082</cdr:x>
      <cdr:y>0.22165</cdr:y>
    </cdr:from>
    <cdr:to>
      <cdr:x>0.091</cdr:x>
      <cdr:y>0.34088</cdr:y>
    </cdr:to>
    <cdr:sp macro="" textlink="">
      <cdr:nvSpPr>
        <cdr:cNvPr id="32" name="Прямая со стрелкой 31"/>
        <cdr:cNvSpPr/>
      </cdr:nvSpPr>
      <cdr:spPr bwMode="auto">
        <a:xfrm xmlns:a="http://schemas.openxmlformats.org/drawingml/2006/main" rot="5400000" flipH="1" flipV="1">
          <a:off x="785024" y="1327935"/>
          <a:ext cx="1588" cy="71438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0.19835</cdr:x>
      <cdr:y>0.22151</cdr:y>
    </cdr:from>
    <cdr:to>
      <cdr:x>0.26446</cdr:x>
      <cdr:y>0.28113</cdr:y>
    </cdr:to>
    <cdr:sp macro="" textlink="">
      <cdr:nvSpPr>
        <cdr:cNvPr id="39" name="Прямая со стрелкой 38"/>
        <cdr:cNvSpPr/>
      </cdr:nvSpPr>
      <cdr:spPr bwMode="auto">
        <a:xfrm xmlns:a="http://schemas.openxmlformats.org/drawingml/2006/main" flipV="1">
          <a:off x="1714512" y="1327141"/>
          <a:ext cx="571504" cy="35719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0.35537</cdr:x>
      <cdr:y>0.22151</cdr:y>
    </cdr:from>
    <cdr:to>
      <cdr:x>0.5124</cdr:x>
      <cdr:y>0.25729</cdr:y>
    </cdr:to>
    <cdr:sp macro="" textlink="">
      <cdr:nvSpPr>
        <cdr:cNvPr id="41" name="Прямая со стрелкой 40"/>
        <cdr:cNvSpPr/>
      </cdr:nvSpPr>
      <cdr:spPr bwMode="auto">
        <a:xfrm xmlns:a="http://schemas.openxmlformats.org/drawingml/2006/main" flipV="1">
          <a:off x="3071834" y="1327141"/>
          <a:ext cx="1357322" cy="214314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E2494-146B-41DC-A334-BD31A3903CB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8BD5F-031D-4AC2-92D4-2F802B1A6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8BD5F-031D-4AC2-92D4-2F802B1A6CA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576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Отчет </a:t>
            </a:r>
            <a:r>
              <a:rPr lang="ru-RU" smtClean="0"/>
              <a:t>об исполнении </a:t>
            </a:r>
            <a:r>
              <a:rPr lang="ru-RU" dirty="0" smtClean="0"/>
              <a:t>бюджете Кобринского сельского поселения на 2020 год </a:t>
            </a: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14290"/>
            <a:ext cx="1000132" cy="1317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/>
              <a:t>Безвозмездные поступления от других бюджетов РФ</a:t>
            </a:r>
            <a:endParaRPr lang="ru-RU" sz="2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642911" y="1071546"/>
          <a:ext cx="8043890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/>
              <a:t>расходов бюджета Кобринского сельского поселения на 2020 год</a:t>
            </a:r>
            <a:endParaRPr lang="ru-RU" sz="1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642911" y="714356"/>
          <a:ext cx="804389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Муниципальная программа "Социально-экономическое развитие муниципального образования </a:t>
            </a:r>
            <a:r>
              <a:rPr lang="ru-RU" sz="2400" b="1" dirty="0" err="1" smtClean="0"/>
              <a:t>Кобринское</a:t>
            </a:r>
            <a:r>
              <a:rPr lang="ru-RU" sz="2400" b="1" dirty="0" smtClean="0"/>
              <a:t> сельское поселение  Гатчинского муниципального района  Ленинградской области на 2018-2020 годы" </a:t>
            </a:r>
            <a:endParaRPr lang="ru-RU" sz="24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500035" y="1839269"/>
          <a:ext cx="8001054" cy="426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"/>
                <a:gridCol w="3143272"/>
                <a:gridCol w="1143008"/>
                <a:gridCol w="1000132"/>
                <a:gridCol w="2286015"/>
              </a:tblGrid>
              <a:tr h="5450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0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0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п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муниципальной программы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Бюджет  на 2020 год,     тыс. руб.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Исполнено за 2020 год  тыс.руб.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5450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Муниципальная программа "Социально-экономическое развитие муниципального образования </a:t>
                      </a:r>
                      <a:r>
                        <a:rPr lang="ru-RU" sz="1000" b="0" i="0" u="none" strike="noStrike" dirty="0" err="1">
                          <a:latin typeface="Times New Roman"/>
                        </a:rPr>
                        <a:t>Кобринское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 сельское поселение  Гатчинского муниципального района  Ленинградской области на 2018-2020 годы" 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102682,03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102242,54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Cyr"/>
                        </a:rPr>
                        <a:t>100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3836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1.1.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Подпрограмма  № 1  "Создание условий для устойчивого экономического развития"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99,90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83,4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Cyr"/>
                        </a:rPr>
                        <a:t>83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979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1.2.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Подпрограмма № 2  "Обеспечение безопасности"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321,41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291,55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Cyr"/>
                        </a:rPr>
                        <a:t>91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979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1.3.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Подпрограмма № 3  "ЖКХ, содержание автомобильных дорог и благоустройство территории"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89335,54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89076,03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Cyr"/>
                        </a:rPr>
                        <a:t>100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979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1.4.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Подпрограмма   № 4 "Развитие культуры, организация праздничных мероприятий"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12334,96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12201,34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Cyr"/>
                        </a:rPr>
                        <a:t>99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1.5.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Подпрограмма № 5 "Развитие физической культуры, спорта"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590,22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590,22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Cyr"/>
                        </a:rPr>
                        <a:t>100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/>
                        </a:rPr>
                        <a:t>Всего по программе</a:t>
                      </a: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102682,03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102242,54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Arial Cyr"/>
                        </a:rPr>
                        <a:t>100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Объекты капитального строительства</a:t>
            </a:r>
            <a:endParaRPr lang="ru-RU" sz="4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571472" y="1214422"/>
          <a:ext cx="7929618" cy="4415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3417"/>
                <a:gridCol w="2836201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Наименование  объекта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кассовые расходы с начала реализации инвестиционного проекта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79310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Работы по разработке проектно-сметной документации по объекту  Распределительный газопровод по д.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Новокузнецово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Гатчинского муниципального района Ленинградской области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105 270,00</a:t>
                      </a:r>
                    </a:p>
                  </a:txBody>
                  <a:tcPr marL="0" marR="0" marT="0" marB="0" anchor="ctr"/>
                </a:tc>
              </a:tr>
              <a:tr h="1057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Работы по разработке проектно-сметной документации по объекту  Распределительный газопровод по д. Погост Гатчинского муниципального района Ленинградской области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105 270,00</a:t>
                      </a:r>
                    </a:p>
                  </a:txBody>
                  <a:tcPr marL="0" marR="0" marT="0" marB="0" anchor="ctr"/>
                </a:tc>
              </a:tr>
              <a:tr h="79310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Разработка проектно-сметной документации по объекту  Распределительный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газопровд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 п.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Кобринское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ул. Пушкина и ул. Парковая, д.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Кобрино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Гатчинского района Ленинградской области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1 784 220,00</a:t>
                      </a:r>
                    </a:p>
                  </a:txBody>
                  <a:tcPr marL="0" marR="0" marT="0" marB="0" anchor="ctr"/>
                </a:tc>
              </a:tr>
              <a:tr h="1057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Разработка проектно-сметной документации по объекту  Распределительный газопровод в п.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Кобринское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по ул. Приречная д. 1, 2, 3, 5, 7, ул. Центральная д. 1, 2, 3а, 3в в Гатчинском районе Ленинградской области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1 822 470,00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1142984"/>
            <a:ext cx="4257676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 от 06.10.2003 №  131-ФЗ «Об общих принципах организации местного самоуправления в Российской Федерации»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3614734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кодекс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3643338" cy="19288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Налоговый кодекс РФ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8372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Правовые основы формирования  бюджета Кобринского сельского поселения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6"/>
          <p:cNvSpPr txBox="1">
            <a:spLocks/>
          </p:cNvSpPr>
          <p:nvPr/>
        </p:nvSpPr>
        <p:spPr>
          <a:xfrm>
            <a:off x="4143372" y="2714620"/>
            <a:ext cx="428628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 о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бюджетном процессе муниципального образования Кобринского сельского поселения Гатчинского муниципального района Ленинградской  области от 24.05.2017 № 23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428596" y="4929198"/>
            <a:ext cx="8001056" cy="1643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Прочие правовые акты: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Кобринского сельского поселения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857232"/>
          <a:ext cx="7686700" cy="54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28596" y="1357298"/>
          <a:ext cx="8258204" cy="4997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28662" y="214290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Численность постоянно зарегистрированного населения на территории Кобринского сельского поселения  составила   5778  (5918-2020г.) человек  (в летний период население увеличивается почти в 3-4 раза. Всего 16 населенных пунктов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214421"/>
            <a:ext cx="8579305" cy="508534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28596" y="2714620"/>
          <a:ext cx="8215370" cy="2643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57"/>
                <a:gridCol w="2805262"/>
                <a:gridCol w="2671651"/>
              </a:tblGrid>
              <a:tr h="1064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latin typeface="Calibri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latin typeface="Calibri"/>
                          <a:ea typeface="Times New Roman"/>
                          <a:cs typeface="Times New Roman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(тысяч рублей)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latin typeface="Calibri"/>
                          <a:ea typeface="Times New Roman"/>
                          <a:cs typeface="Times New Roman"/>
                        </a:rPr>
                        <a:t>Исполнено за год 2020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latin typeface="Calibri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/>
                </a:tc>
              </a:tr>
              <a:tr h="768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бюджета  на счетах по учету средств бюджета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-22 028,33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-27 714,98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0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источников финансирования дефицита бюджета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-22 028,332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27 714,98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214290"/>
            <a:ext cx="9144000" cy="156966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Дефицит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бюджета Кобринского сельского поселения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на 2020 год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87398" cy="50006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В </a:t>
            </a:r>
            <a:r>
              <a:rPr lang="ru-RU" alt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2020 ГОДУ</a:t>
            </a:r>
            <a: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2696477"/>
              </p:ext>
            </p:extLst>
          </p:nvPr>
        </p:nvGraphicFramePr>
        <p:xfrm>
          <a:off x="827584" y="764704"/>
          <a:ext cx="8229600" cy="595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29282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571480"/>
          <a:ext cx="7901014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937"/>
            <a:ext cx="6675084" cy="1063609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</a:t>
            </a:r>
            <a:endParaRPr lang="ru-RU" altLang="ru-RU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90127170"/>
              </p:ext>
            </p:extLst>
          </p:nvPr>
        </p:nvGraphicFramePr>
        <p:xfrm>
          <a:off x="500003" y="866775"/>
          <a:ext cx="8643997" cy="599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3133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544</Words>
  <Application>Microsoft Office PowerPoint</Application>
  <PresentationFormat>Экран (4:3)</PresentationFormat>
  <Paragraphs>106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Отчет об исполнении бюджете Кобринского сельского поселения на 2020 год </vt:lpstr>
      <vt:lpstr>ФЗ от 06.10.2003 №  131-ФЗ «Об общих принципах организации местного самоуправления в Российской Федерации»</vt:lpstr>
      <vt:lpstr>Слайд 3</vt:lpstr>
      <vt:lpstr>Слайд 4</vt:lpstr>
      <vt:lpstr>Слайд 5</vt:lpstr>
      <vt:lpstr>Дефицит бюджета Кобринского сельского поселения на 2020 год</vt:lpstr>
      <vt:lpstr>СТРУКТУРА ДОХОДОВ БЮДЖЕТА В 2020 ГОДУ </vt:lpstr>
      <vt:lpstr>Слайд 8</vt:lpstr>
      <vt:lpstr>Структура собственных доходов</vt:lpstr>
      <vt:lpstr>Безвозмездные поступления от других бюджетов РФ</vt:lpstr>
      <vt:lpstr>расходов бюджета Кобринского сельского поселения на 2020 год</vt:lpstr>
      <vt:lpstr>Муниципальная программа "Социально-экономическое развитие муниципального образования Кобринское сельское поселение  Гатчинского муниципального района  Ленинградской области на 2018-2020 годы" </vt:lpstr>
      <vt:lpstr>Объекты капитального строительства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от 06.10.2003 №  131-ФЗ «Об общих принципах организации местного самоуправления в Российской</dc:title>
  <dc:creator>79823810666</dc:creator>
  <cp:lastModifiedBy>79823810666</cp:lastModifiedBy>
  <cp:revision>57</cp:revision>
  <dcterms:created xsi:type="dcterms:W3CDTF">2021-03-03T07:54:27Z</dcterms:created>
  <dcterms:modified xsi:type="dcterms:W3CDTF">2023-02-28T09:07:32Z</dcterms:modified>
</cp:coreProperties>
</file>