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3546952464275285E-2"/>
          <c:y val="1.6014966919293975E-3"/>
          <c:w val="0.60419692330125396"/>
          <c:h val="0.841121429122827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</c:v>
                </c:pt>
              </c:strCache>
            </c:strRef>
          </c:tx>
          <c:explosion val="23"/>
          <c:cat>
            <c:strRef>
              <c:f>Лист1!$A$2:$A$3</c:f>
              <c:strCache>
                <c:ptCount val="2"/>
                <c:pt idx="0">
                  <c:v>Собственные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19047919.800000001</c:v>
                </c:pt>
                <c:pt idx="1">
                  <c:v>69073803.189999998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59F-4A86-9A66-AA695C28448A}"/>
            </c:ext>
          </c:extLst>
        </c:ser>
      </c:pie3DChart>
    </c:plotArea>
    <c:legend>
      <c:legendPos val="r"/>
      <c:layout>
        <c:manualLayout>
          <c:xMode val="edge"/>
          <c:yMode val="edge"/>
          <c:x val="0.64629082822980999"/>
          <c:y val="3.1792386697809455E-2"/>
          <c:w val="0.34353334305434041"/>
          <c:h val="0.45299039869966035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0.61124</cdr:x>
      <cdr:y>0.38046</cdr:y>
    </cdr:from>
    <cdr:to>
      <cdr:x>0.6916</cdr:x>
      <cdr:y>0.72339</cdr:y>
    </cdr:to>
    <cdr:cxnSp macro="">
      <cdr:nvCxnSpPr>
        <cdr:cNvPr id="5" name="Прямая со стрелкой 4">
          <a:extLst xmlns:a="http://schemas.openxmlformats.org/drawingml/2006/main">
            <a:ext uri="{FF2B5EF4-FFF2-40B4-BE49-F238E27FC236}">
              <a16:creationId xmlns="" xmlns:a16="http://schemas.microsoft.com/office/drawing/2014/main" id="{EE62C396-A855-40E9-B9EF-1A16E782F9C1}"/>
            </a:ext>
          </a:extLst>
        </cdr:cNvPr>
        <cdr:cNvCxnSpPr/>
      </cdr:nvCxnSpPr>
      <cdr:spPr>
        <a:xfrm xmlns:a="http://schemas.openxmlformats.org/drawingml/2006/main">
          <a:off x="5030300" y="2092792"/>
          <a:ext cx="661331" cy="188635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0.44369</cdr:x>
      <cdr:y>0.83897</cdr:y>
    </cdr:from>
    <cdr:to>
      <cdr:x>0.67406</cdr:x>
      <cdr:y>0.93241</cdr:y>
    </cdr:to>
    <cdr:sp macro="" textlink="">
      <cdr:nvSpPr>
        <cdr:cNvPr id="4" name="Поле 3"/>
        <cdr:cNvSpPr txBox="1"/>
      </cdr:nvSpPr>
      <cdr:spPr>
        <a:xfrm xmlns:a="http://schemas.openxmlformats.org/drawingml/2006/main">
          <a:off x="2476500" y="4019550"/>
          <a:ext cx="1285875" cy="44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0.45499</cdr:x>
      <cdr:y>0.75283</cdr:y>
    </cdr:from>
    <cdr:to>
      <cdr:x>0.97583</cdr:x>
      <cdr:y>1</cdr:y>
    </cdr:to>
    <cdr:sp macro="" textlink="">
      <cdr:nvSpPr>
        <cdr:cNvPr id="6" name="Поле 5"/>
        <cdr:cNvSpPr txBox="1"/>
      </cdr:nvSpPr>
      <cdr:spPr>
        <a:xfrm xmlns:a="http://schemas.openxmlformats.org/drawingml/2006/main">
          <a:off x="3744416" y="4479673"/>
          <a:ext cx="4286280" cy="1470771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2000" b="1" i="0" u="none" strike="noStrike" baseline="0" dirty="0">
              <a:solidFill>
                <a:srgbClr val="002060"/>
              </a:solidFill>
              <a:latin typeface="Times New Roman"/>
              <a:cs typeface="Times New Roman"/>
            </a:rPr>
            <a:t>Налоговые и неналоговые доходы</a:t>
          </a:r>
          <a:r>
            <a:rPr lang="ru-RU" sz="2000" b="1" i="0" u="none" strike="noStrike" baseline="0" dirty="0" smtClean="0">
              <a:solidFill>
                <a:srgbClr val="002060"/>
              </a:solidFill>
              <a:latin typeface="Times New Roman"/>
              <a:cs typeface="Times New Roman"/>
            </a:rPr>
            <a:t>:</a:t>
          </a:r>
        </a:p>
        <a:p xmlns:a="http://schemas.openxmlformats.org/drawingml/2006/main">
          <a:pPr algn="ctr" rtl="0">
            <a:defRPr sz="1000"/>
          </a:pPr>
          <a:endParaRPr lang="ru-RU" sz="800" b="1" i="0" u="none" strike="noStrike" baseline="0" dirty="0">
            <a:solidFill>
              <a:srgbClr val="002060"/>
            </a:solidFill>
            <a:latin typeface="Times New Roman"/>
            <a:cs typeface="Times New Roman"/>
          </a:endParaRPr>
        </a:p>
        <a:p xmlns:a="http://schemas.openxmlformats.org/drawingml/2006/main">
          <a:pPr algn="ctr" rtl="0">
            <a:defRPr sz="1000"/>
          </a:pPr>
          <a:r>
            <a:rPr lang="ru-RU" sz="2000" b="1" u="sng" dirty="0" smtClean="0">
              <a:solidFill>
                <a:srgbClr val="002060"/>
              </a:solidFill>
              <a:latin typeface="Times New Roman"/>
              <a:cs typeface="Times New Roman"/>
            </a:rPr>
            <a:t>19,05</a:t>
          </a:r>
          <a:r>
            <a:rPr lang="ru-RU" sz="2000" b="1" u="sng" dirty="0" smtClean="0">
              <a:solidFill>
                <a:srgbClr val="002060"/>
              </a:solidFill>
              <a:latin typeface="Times New Roman"/>
              <a:cs typeface="Times New Roman"/>
            </a:rPr>
            <a:t> </a:t>
          </a:r>
          <a:r>
            <a:rPr lang="ru-RU" sz="2000" b="1" u="sng" dirty="0" smtClean="0">
              <a:solidFill>
                <a:srgbClr val="002060"/>
              </a:solidFill>
              <a:latin typeface="Times New Roman"/>
              <a:cs typeface="Times New Roman"/>
            </a:rPr>
            <a:t>млн. рублей</a:t>
          </a:r>
          <a:r>
            <a:rPr lang="ru-RU" sz="2000" b="1" dirty="0" smtClean="0">
              <a:solidFill>
                <a:srgbClr val="002060"/>
              </a:solidFill>
              <a:latin typeface="Times New Roman"/>
              <a:cs typeface="Times New Roman"/>
            </a:rPr>
            <a:t> </a:t>
          </a:r>
        </a:p>
        <a:p xmlns:a="http://schemas.openxmlformats.org/drawingml/2006/main">
          <a:pPr algn="ctr" rtl="0">
            <a:defRPr sz="1000"/>
          </a:pPr>
          <a:endParaRPr lang="ru-RU" sz="1600" i="0" u="none" strike="noStrike" baseline="0" dirty="0">
            <a:solidFill>
              <a:srgbClr val="002060"/>
            </a:solidFill>
            <a:latin typeface="Times New Roman"/>
            <a:cs typeface="Times New Roman"/>
          </a:endParaRPr>
        </a:p>
      </cdr:txBody>
    </cdr:sp>
  </cdr:relSizeAnchor>
  <cdr:relSizeAnchor xmlns:cdr="http://schemas.openxmlformats.org/drawingml/2006/chartDrawing">
    <cdr:from>
      <cdr:x>0.16853</cdr:x>
      <cdr:y>0.62721</cdr:y>
    </cdr:from>
    <cdr:to>
      <cdr:x>0.18229</cdr:x>
      <cdr:y>0.7441</cdr:y>
    </cdr:to>
    <cdr:cxnSp macro="">
      <cdr:nvCxnSpPr>
        <cdr:cNvPr id="8" name="Прямая со стрелкой 7">
          <a:extLst xmlns:a="http://schemas.openxmlformats.org/drawingml/2006/main">
            <a:ext uri="{FF2B5EF4-FFF2-40B4-BE49-F238E27FC236}">
              <a16:creationId xmlns="" xmlns:a16="http://schemas.microsoft.com/office/drawing/2014/main" id="{55E1E342-48E0-486D-8D66-410102665329}"/>
            </a:ext>
          </a:extLst>
        </cdr:cNvPr>
        <cdr:cNvCxnSpPr/>
      </cdr:nvCxnSpPr>
      <cdr:spPr>
        <a:xfrm xmlns:a="http://schemas.openxmlformats.org/drawingml/2006/main" rot="5400000">
          <a:off x="1122092" y="3714984"/>
          <a:ext cx="642944" cy="11320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0.75283</cdr:y>
    </cdr:from>
    <cdr:to>
      <cdr:x>0.44013</cdr:x>
      <cdr:y>1</cdr:y>
    </cdr:to>
    <cdr:sp macro="" textlink="">
      <cdr:nvSpPr>
        <cdr:cNvPr id="9" name="Поле 8"/>
        <cdr:cNvSpPr txBox="1"/>
      </cdr:nvSpPr>
      <cdr:spPr>
        <a:xfrm xmlns:a="http://schemas.openxmlformats.org/drawingml/2006/main">
          <a:off x="0" y="4141083"/>
          <a:ext cx="3622094" cy="1359605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2000" b="1" i="0" u="none" strike="noStrike" baseline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Безвозмездные поступления:</a:t>
          </a:r>
        </a:p>
        <a:p xmlns:a="http://schemas.openxmlformats.org/drawingml/2006/main">
          <a:pPr algn="ctr" rtl="0">
            <a:defRPr sz="1000"/>
          </a:pPr>
          <a:endParaRPr lang="ru-RU" sz="800" dirty="0" smtClean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 rtl="0">
            <a:defRPr sz="1000"/>
          </a:pPr>
          <a:r>
            <a:rPr lang="ru-RU" sz="2000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69,07 </a:t>
          </a:r>
          <a:r>
            <a:rPr lang="ru-RU" sz="2000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млн. рублей</a:t>
          </a:r>
        </a:p>
        <a:p xmlns:a="http://schemas.openxmlformats.org/drawingml/2006/main">
          <a:pPr algn="ctr" rtl="0">
            <a:defRPr sz="1000"/>
          </a:pPr>
          <a:endParaRPr lang="ru-RU" sz="1600" b="0" i="0" u="none" strike="noStrike" baseline="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F2989B0-238F-41B0-B7A0-B8D971B0EFAA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52923B2-28CF-4762-BAB8-26757CBCE2C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89B0-238F-41B0-B7A0-B8D971B0EFAA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23B2-28CF-4762-BAB8-26757CBCE2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89B0-238F-41B0-B7A0-B8D971B0EFAA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23B2-28CF-4762-BAB8-26757CBCE2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F2989B0-238F-41B0-B7A0-B8D971B0EFAA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52923B2-28CF-4762-BAB8-26757CBCE2C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F2989B0-238F-41B0-B7A0-B8D971B0EFAA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52923B2-28CF-4762-BAB8-26757CBCE2C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89B0-238F-41B0-B7A0-B8D971B0EFAA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23B2-28CF-4762-BAB8-26757CBCE2C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89B0-238F-41B0-B7A0-B8D971B0EFAA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23B2-28CF-4762-BAB8-26757CBCE2C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F2989B0-238F-41B0-B7A0-B8D971B0EFAA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52923B2-28CF-4762-BAB8-26757CBCE2C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89B0-238F-41B0-B7A0-B8D971B0EFAA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23B2-28CF-4762-BAB8-26757CBCE2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F2989B0-238F-41B0-B7A0-B8D971B0EFAA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52923B2-28CF-4762-BAB8-26757CBCE2C3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F2989B0-238F-41B0-B7A0-B8D971B0EFAA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52923B2-28CF-4762-BAB8-26757CBCE2C3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F2989B0-238F-41B0-B7A0-B8D971B0EFAA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52923B2-28CF-4762-BAB8-26757CBCE2C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71613"/>
            <a:ext cx="7772400" cy="2028838"/>
          </a:xfrm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ИТОГИ ИСПОЛНЕНИЯ БЮДЖЕТА КОБРИНСКОГО СЕЛЬСКОГО ПОСЕЛЕНИЯ ЗА 2020 ГОД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5338" y="142852"/>
            <a:ext cx="709613" cy="935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7467600" cy="989034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Основные параметры бюджета Кобринского сельского поселения за 2020 год</a:t>
            </a:r>
            <a:endParaRPr lang="ru-RU" sz="32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14282" y="1600200"/>
          <a:ext cx="8429685" cy="4400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6897"/>
                <a:gridCol w="1243973"/>
                <a:gridCol w="1317148"/>
                <a:gridCol w="1331773"/>
                <a:gridCol w="1404947"/>
                <a:gridCol w="1404947"/>
              </a:tblGrid>
              <a:tr h="132112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Наименование</a:t>
                      </a:r>
                      <a:endParaRPr lang="ru-RU" sz="1400" dirty="0"/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Факт 2019</a:t>
                      </a:r>
                      <a:endParaRPr lang="ru-RU" sz="1400" dirty="0"/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Уточненный план 2020 </a:t>
                      </a:r>
                      <a:endParaRPr lang="ru-RU" sz="1400" dirty="0"/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Исполнено за 2020 год</a:t>
                      </a:r>
                      <a:endParaRPr lang="ru-RU" sz="1400" dirty="0"/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% исполнения</a:t>
                      </a:r>
                      <a:endParaRPr lang="ru-RU" sz="1400" dirty="0"/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Отношение 2020 г к  2019</a:t>
                      </a:r>
                      <a:endParaRPr lang="ru-RU" sz="1400" dirty="0"/>
                    </a:p>
                  </a:txBody>
                  <a:tcPr marL="82973" marR="82973" anchor="ctr"/>
                </a:tc>
              </a:tr>
              <a:tr h="113891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Доходы</a:t>
                      </a:r>
                      <a:endParaRPr lang="ru-RU" sz="1600" dirty="0"/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75890,34</a:t>
                      </a:r>
                      <a:endParaRPr lang="ru-RU" dirty="0"/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94448,44</a:t>
                      </a:r>
                      <a:endParaRPr lang="ru-RU" dirty="0"/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88121,72</a:t>
                      </a:r>
                      <a:endParaRPr lang="ru-RU" dirty="0"/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93,3</a:t>
                      </a:r>
                      <a:endParaRPr lang="ru-RU" dirty="0"/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+12231,38</a:t>
                      </a:r>
                      <a:endParaRPr lang="ru-RU" dirty="0"/>
                    </a:p>
                  </a:txBody>
                  <a:tcPr marL="82973" marR="82973" anchor="ctr"/>
                </a:tc>
              </a:tr>
              <a:tr h="87898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Расходы</a:t>
                      </a:r>
                      <a:endParaRPr lang="ru-RU" sz="1600" dirty="0"/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52574,18</a:t>
                      </a:r>
                      <a:endParaRPr lang="ru-RU" dirty="0"/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116476,32</a:t>
                      </a:r>
                      <a:endParaRPr lang="ru-RU" dirty="0"/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115836,70</a:t>
                      </a:r>
                      <a:endParaRPr lang="ru-RU" dirty="0"/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99</a:t>
                      </a:r>
                      <a:endParaRPr lang="ru-RU" dirty="0"/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+63262,52</a:t>
                      </a:r>
                    </a:p>
                    <a:p>
                      <a:endParaRPr lang="ru-RU" dirty="0"/>
                    </a:p>
                  </a:txBody>
                  <a:tcPr marL="82973" marR="82973" anchor="ctr"/>
                </a:tc>
              </a:tr>
              <a:tr h="1061545">
                <a:tc>
                  <a:txBody>
                    <a:bodyPr/>
                    <a:lstStyle/>
                    <a:p>
                      <a:pPr marL="0" indent="0" algn="just"/>
                      <a:r>
                        <a:rPr lang="ru-RU" sz="1600" dirty="0" smtClean="0"/>
                        <a:t>Дефицит(-),          </a:t>
                      </a:r>
                    </a:p>
                    <a:p>
                      <a:pPr marL="0" indent="0" algn="just"/>
                      <a:r>
                        <a:rPr lang="ru-RU" sz="1600" dirty="0" err="1" smtClean="0"/>
                        <a:t>профицит</a:t>
                      </a:r>
                      <a:r>
                        <a:rPr lang="ru-RU" sz="1600" dirty="0" smtClean="0"/>
                        <a:t> (+)</a:t>
                      </a:r>
                      <a:endParaRPr lang="ru-RU" sz="1600" dirty="0"/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-23316,16</a:t>
                      </a:r>
                      <a:endParaRPr lang="ru-RU" dirty="0"/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+22027,88</a:t>
                      </a:r>
                      <a:endParaRPr lang="ru-RU" dirty="0"/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+27714,98</a:t>
                      </a:r>
                      <a:endParaRPr lang="ru-RU" dirty="0"/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2973" marR="82973" anchor="ctr"/>
                </a:tc>
              </a:tr>
            </a:tbl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5338" y="142852"/>
            <a:ext cx="709613" cy="935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715272" y="1285860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Тыс.руб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287398" cy="500066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alt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</a:t>
            </a:r>
            <a:r>
              <a:rPr lang="ru-RU" alt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ДОХОДОВ БЮДЖЕТА В </a:t>
            </a:r>
            <a:r>
              <a:rPr lang="ru-RU" alt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2020 ГОДУ</a:t>
            </a:r>
            <a:r>
              <a:rPr lang="ru-RU" alt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altLang="ru-RU" sz="2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2696477"/>
              </p:ext>
            </p:extLst>
          </p:nvPr>
        </p:nvGraphicFramePr>
        <p:xfrm>
          <a:off x="827584" y="764704"/>
          <a:ext cx="8229600" cy="5950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38" y="142852"/>
            <a:ext cx="709613" cy="935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8292820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73</TotalTime>
  <Words>82</Words>
  <Application>Microsoft Office PowerPoint</Application>
  <PresentationFormat>Экран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Эркер</vt:lpstr>
      <vt:lpstr>ИТОГИ ИСПОЛНЕНИЯ БЮДЖЕТА КОБРИНСКОГО СЕЛЬСКОГО ПОСЕЛЕНИЯ ЗА 2020 ГОД</vt:lpstr>
      <vt:lpstr>Основные параметры бюджета Кобринского сельского поселения за 2020 год</vt:lpstr>
      <vt:lpstr>Исполнение ДОХОДОВ БЮДЖЕТА В 2020 ГОДУ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ИСПОЛНЕНИЯ БЮДЖЕТА КОБРИНСКОГО СЕЛЬСКОГО ПОСЕЛЕНИЯ ЗА 2020 ГОД</dc:title>
  <dc:creator>79823810666</dc:creator>
  <cp:lastModifiedBy>79823810666</cp:lastModifiedBy>
  <cp:revision>9</cp:revision>
  <dcterms:created xsi:type="dcterms:W3CDTF">2021-03-04T06:48:53Z</dcterms:created>
  <dcterms:modified xsi:type="dcterms:W3CDTF">2021-03-04T08:01:57Z</dcterms:modified>
</cp:coreProperties>
</file>