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8" r:id="rId4"/>
    <p:sldId id="269" r:id="rId5"/>
    <p:sldId id="270" r:id="rId6"/>
    <p:sldId id="271" r:id="rId7"/>
    <p:sldId id="266" r:id="rId8"/>
    <p:sldId id="262" r:id="rId9"/>
    <p:sldId id="258" r:id="rId10"/>
    <p:sldId id="261" r:id="rId11"/>
    <p:sldId id="272" r:id="rId12"/>
    <p:sldId id="273" r:id="rId13"/>
    <p:sldId id="264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157" y="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Общая площадь </a:t>
            </a:r>
            <a:r>
              <a:rPr lang="ru-RU" dirty="0" smtClean="0"/>
              <a:t>Кобринского сельского </a:t>
            </a:r>
            <a:r>
              <a:rPr lang="ru-RU" dirty="0"/>
              <a:t>поселения 9927,2 </a:t>
            </a:r>
            <a:r>
              <a:rPr lang="ru-RU" dirty="0" smtClean="0"/>
              <a:t>га , из них: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площадь Кобринского поселения 9927,2 га</c:v>
                </c:pt>
              </c:strCache>
            </c:strRef>
          </c:tx>
          <c:dLbls>
            <c:dLbl>
              <c:idx val="1"/>
              <c:layout>
                <c:manualLayout>
                  <c:x val="0.21383647798742186"/>
                  <c:y val="3.8684794342602634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9182389937106922"/>
                  <c:y val="-3.0698380914212293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1">
                  <c:v>населенные пункты</c:v>
                </c:pt>
                <c:pt idx="2">
                  <c:v>СНТ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1208.0999999999999</c:v>
                </c:pt>
                <c:pt idx="2">
                  <c:v>485.9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view3D>
      <c:perspective val="30"/>
    </c:view3D>
    <c:plotArea>
      <c:layout>
        <c:manualLayout>
          <c:layoutTarget val="inner"/>
          <c:xMode val="edge"/>
          <c:yMode val="edge"/>
          <c:x val="9.6272143434577281E-2"/>
          <c:y val="4.1959673554492115E-2"/>
          <c:w val="0.90372785656542376"/>
          <c:h val="0.477857378953748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население  Кобринского поселения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1312</c:v>
                </c:pt>
                <c:pt idx="1">
                  <c:v>1104</c:v>
                </c:pt>
                <c:pt idx="2">
                  <c:v>1314</c:v>
                </c:pt>
                <c:pt idx="3">
                  <c:v>512</c:v>
                </c:pt>
                <c:pt idx="4">
                  <c:v>153</c:v>
                </c:pt>
                <c:pt idx="5">
                  <c:v>31</c:v>
                </c:pt>
                <c:pt idx="6">
                  <c:v>536</c:v>
                </c:pt>
                <c:pt idx="7">
                  <c:v>87</c:v>
                </c:pt>
                <c:pt idx="8">
                  <c:v>124</c:v>
                </c:pt>
                <c:pt idx="9">
                  <c:v>69</c:v>
                </c:pt>
                <c:pt idx="10">
                  <c:v>171</c:v>
                </c:pt>
                <c:pt idx="11">
                  <c:v>351</c:v>
                </c:pt>
                <c:pt idx="12">
                  <c:v>39</c:v>
                </c:pt>
                <c:pt idx="13">
                  <c:v>28</c:v>
                </c:pt>
                <c:pt idx="14">
                  <c:v>24</c:v>
                </c:pt>
                <c:pt idx="15">
                  <c:v>271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хозяйств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1328</c:v>
                </c:pt>
                <c:pt idx="1">
                  <c:v>1204</c:v>
                </c:pt>
                <c:pt idx="2">
                  <c:v>1121</c:v>
                </c:pt>
                <c:pt idx="3">
                  <c:v>535</c:v>
                </c:pt>
                <c:pt idx="4">
                  <c:v>534</c:v>
                </c:pt>
                <c:pt idx="5">
                  <c:v>356</c:v>
                </c:pt>
                <c:pt idx="6">
                  <c:v>281</c:v>
                </c:pt>
                <c:pt idx="7">
                  <c:v>186</c:v>
                </c:pt>
                <c:pt idx="8">
                  <c:v>193</c:v>
                </c:pt>
                <c:pt idx="9">
                  <c:v>124</c:v>
                </c:pt>
                <c:pt idx="10">
                  <c:v>92</c:v>
                </c:pt>
                <c:pt idx="11">
                  <c:v>79</c:v>
                </c:pt>
                <c:pt idx="12">
                  <c:v>35</c:v>
                </c:pt>
                <c:pt idx="13">
                  <c:v>36</c:v>
                </c:pt>
                <c:pt idx="14">
                  <c:v>25</c:v>
                </c:pt>
                <c:pt idx="15">
                  <c:v>23</c:v>
                </c:pt>
              </c:numCache>
            </c:numRef>
          </c:val>
        </c:ser>
        <c:shape val="cylinder"/>
        <c:axId val="64010880"/>
        <c:axId val="107110784"/>
        <c:axId val="0"/>
      </c:bar3DChart>
      <c:catAx>
        <c:axId val="64010880"/>
        <c:scaling>
          <c:orientation val="minMax"/>
        </c:scaling>
        <c:axPos val="b"/>
        <c:tickLblPos val="nextTo"/>
        <c:crossAx val="107110784"/>
        <c:crosses val="autoZero"/>
        <c:auto val="1"/>
        <c:lblAlgn val="ctr"/>
        <c:lblOffset val="100"/>
      </c:catAx>
      <c:valAx>
        <c:axId val="107110784"/>
        <c:scaling>
          <c:orientation val="minMax"/>
        </c:scaling>
        <c:axPos val="l"/>
        <c:numFmt formatCode="General" sourceLinked="1"/>
        <c:tickLblPos val="nextTo"/>
        <c:crossAx val="6401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395594974406"/>
          <c:y val="2.2515236028646832E-3"/>
          <c:w val="0.33794684655404583"/>
          <c:h val="0.3784421608266188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70582.77</c:v>
                </c:pt>
                <c:pt idx="1">
                  <c:v>52943.219999999994</c:v>
                </c:pt>
                <c:pt idx="2">
                  <c:v>53140.82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70582.77</c:v>
                </c:pt>
                <c:pt idx="1">
                  <c:v>70250</c:v>
                </c:pt>
                <c:pt idx="2">
                  <c:v>65006.119999999995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-2000</c:v>
                </c:pt>
                <c:pt idx="1">
                  <c:v>-17306.780000000002</c:v>
                </c:pt>
                <c:pt idx="2">
                  <c:v>-11865.300000000003</c:v>
                </c:pt>
              </c:numCache>
            </c:numRef>
          </c:val>
          <c:bubble3D val="1"/>
        </c:ser>
        <c:shape val="cylinder"/>
        <c:axId val="131203072"/>
        <c:axId val="131204608"/>
        <c:axId val="130224576"/>
      </c:bar3DChart>
      <c:catAx>
        <c:axId val="131203072"/>
        <c:scaling>
          <c:orientation val="minMax"/>
        </c:scaling>
        <c:axPos val="b"/>
        <c:numFmt formatCode="General" sourceLinked="1"/>
        <c:tickLblPos val="nextTo"/>
        <c:crossAx val="131204608"/>
        <c:crosses val="autoZero"/>
        <c:auto val="1"/>
        <c:lblAlgn val="ctr"/>
        <c:lblOffset val="100"/>
      </c:catAx>
      <c:valAx>
        <c:axId val="131204608"/>
        <c:scaling>
          <c:orientation val="minMax"/>
        </c:scaling>
        <c:axPos val="l"/>
        <c:majorGridlines/>
        <c:numFmt formatCode="General" sourceLinked="1"/>
        <c:tickLblPos val="nextTo"/>
        <c:crossAx val="131203072"/>
        <c:crosses val="autoZero"/>
        <c:crossBetween val="between"/>
      </c:valAx>
      <c:serAx>
        <c:axId val="130224576"/>
        <c:scaling>
          <c:orientation val="minMax"/>
        </c:scaling>
        <c:axPos val="b"/>
        <c:tickLblPos val="nextTo"/>
        <c:crossAx val="13120460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56870309614076053"/>
          <c:h val="0.646900634641718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29741.35</c:v>
                </c:pt>
                <c:pt idx="1">
                  <c:v>37941.119999999995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2025г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28667.35</c:v>
                </c:pt>
                <c:pt idx="1">
                  <c:v>38782.65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2026г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29319</c:v>
                </c:pt>
                <c:pt idx="1">
                  <c:v>32787.119999999995</c:v>
                </c:pt>
              </c:numCache>
            </c:numRef>
          </c:val>
        </c:ser>
        <c:gapWidth val="100"/>
        <c:shape val="cylinder"/>
        <c:axId val="130294912"/>
        <c:axId val="130296448"/>
        <c:axId val="0"/>
      </c:bar3DChart>
      <c:catAx>
        <c:axId val="130294912"/>
        <c:scaling>
          <c:orientation val="minMax"/>
        </c:scaling>
        <c:axPos val="b"/>
        <c:tickLblPos val="nextTo"/>
        <c:crossAx val="130296448"/>
        <c:crosses val="autoZero"/>
        <c:auto val="1"/>
        <c:lblAlgn val="ctr"/>
        <c:lblOffset val="100"/>
      </c:catAx>
      <c:valAx>
        <c:axId val="130296448"/>
        <c:scaling>
          <c:orientation val="minMax"/>
        </c:scaling>
        <c:axPos val="l"/>
        <c:majorGridlines/>
        <c:numFmt formatCode="General" sourceLinked="1"/>
        <c:tickLblPos val="nextTo"/>
        <c:crossAx val="130294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налоговых  и неналоговых доходов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2024-2026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Кобринского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629420476916003"/>
          <c:y val="0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0.11283994687264191"/>
          <c:y val="0.12343384975712351"/>
          <c:w val="0.64276990269856626"/>
          <c:h val="0.7233947573496721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22776</c:v>
                </c:pt>
                <c:pt idx="1">
                  <c:v>6965.35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2025г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23668</c:v>
                </c:pt>
                <c:pt idx="1">
                  <c:v>4999.3500000000004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2026г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24346</c:v>
                </c:pt>
                <c:pt idx="1">
                  <c:v>4973</c:v>
                </c:pt>
              </c:numCache>
            </c:numRef>
          </c:val>
        </c:ser>
        <c:gapWidth val="100"/>
        <c:shape val="cylinder"/>
        <c:axId val="129697664"/>
        <c:axId val="130559360"/>
        <c:axId val="0"/>
      </c:bar3DChart>
      <c:catAx>
        <c:axId val="129697664"/>
        <c:scaling>
          <c:orientation val="minMax"/>
        </c:scaling>
        <c:axPos val="b"/>
        <c:tickLblPos val="nextTo"/>
        <c:crossAx val="130559360"/>
        <c:crosses val="autoZero"/>
        <c:auto val="1"/>
        <c:lblAlgn val="ctr"/>
        <c:lblOffset val="100"/>
      </c:catAx>
      <c:valAx>
        <c:axId val="130559360"/>
        <c:scaling>
          <c:orientation val="minMax"/>
        </c:scaling>
        <c:axPos val="l"/>
        <c:majorGridlines/>
        <c:numFmt formatCode="General" sourceLinked="1"/>
        <c:tickLblPos val="nextTo"/>
        <c:crossAx val="129697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9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 ЛО</c:v>
                </c:pt>
                <c:pt idx="1">
                  <c:v>Дотации на выравнивание бюджетной обеспеченности ГМР </c:v>
                </c:pt>
                <c:pt idx="2">
                  <c:v>прочие субсидии бюджетам сельских поселений</c:v>
                </c:pt>
                <c:pt idx="3">
                  <c:v>субвенции бюджету КОБРИНСКОГО СП</c:v>
                </c:pt>
                <c:pt idx="4">
                  <c:v>ИНЫЕ МЕЖБЮДЖЕТНЫЕ ТРАНСФЕРЫ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19255.5</c:v>
                </c:pt>
                <c:pt idx="1">
                  <c:v>6118.2</c:v>
                </c:pt>
                <c:pt idx="2">
                  <c:v>13789.9</c:v>
                </c:pt>
                <c:pt idx="3">
                  <c:v>303.12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 ЛО</c:v>
                </c:pt>
                <c:pt idx="1">
                  <c:v>Дотации на выравнивание бюджетной обеспеченности ГМР </c:v>
                </c:pt>
                <c:pt idx="2">
                  <c:v>прочие субсидии бюджетам сельских поселений</c:v>
                </c:pt>
                <c:pt idx="3">
                  <c:v>субвенции бюджету КОБРИНСКОГО СП</c:v>
                </c:pt>
                <c:pt idx="4">
                  <c:v>ИНЫЕ МЕЖБЮДЖЕТНЫЕ ТРАНСФЕРЫ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20111.099999999988</c:v>
                </c:pt>
                <c:pt idx="1">
                  <c:v>6150.1</c:v>
                </c:pt>
                <c:pt idx="2">
                  <c:v>4538.6000000000004</c:v>
                </c:pt>
                <c:pt idx="3">
                  <c:v>313.41999999999985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 ЛО</c:v>
                </c:pt>
                <c:pt idx="1">
                  <c:v>Дотации на выравнивание бюджетной обеспеченности ГМР </c:v>
                </c:pt>
                <c:pt idx="2">
                  <c:v>прочие субсидии бюджетам сельских поселений</c:v>
                </c:pt>
                <c:pt idx="3">
                  <c:v>субвенции бюджету КОБРИНСКОГО СП</c:v>
                </c:pt>
                <c:pt idx="4">
                  <c:v>ИНЫЕ МЕЖБЮДЖЕТНЫЕ ТРАНСФЕРЫ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20933.7</c:v>
                </c:pt>
                <c:pt idx="1">
                  <c:v>6186.8</c:v>
                </c:pt>
                <c:pt idx="2">
                  <c:v>3786.8</c:v>
                </c:pt>
                <c:pt idx="3">
                  <c:v>3.52</c:v>
                </c:pt>
              </c:numCache>
            </c:numRef>
          </c:val>
        </c:ser>
        <c:gapWidth val="100"/>
        <c:shape val="cylinder"/>
        <c:axId val="130914560"/>
        <c:axId val="130920448"/>
        <c:axId val="129744384"/>
      </c:bar3DChart>
      <c:catAx>
        <c:axId val="13091456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0920448"/>
        <c:crosses val="autoZero"/>
        <c:auto val="1"/>
        <c:lblAlgn val="ctr"/>
        <c:lblOffset val="100"/>
      </c:catAx>
      <c:valAx>
        <c:axId val="130920448"/>
        <c:scaling>
          <c:orientation val="minMax"/>
        </c:scaling>
        <c:axPos val="l"/>
        <c:majorGridlines/>
        <c:numFmt formatCode="General" sourceLinked="1"/>
        <c:tickLblPos val="nextTo"/>
        <c:crossAx val="130914560"/>
        <c:crosses val="autoZero"/>
        <c:crossBetween val="between"/>
      </c:valAx>
      <c:serAx>
        <c:axId val="129744384"/>
        <c:scaling>
          <c:orientation val="minMax"/>
        </c:scaling>
        <c:axPos val="b"/>
        <c:tickLblPos val="nextTo"/>
        <c:crossAx val="130920448"/>
        <c:crosses val="autoZero"/>
      </c:ser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5761441292707921"/>
          <c:h val="0.5571096960880178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2024.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Без-ть и правоохранительная деят-ть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19280</c:v>
                </c:pt>
                <c:pt idx="1">
                  <c:v>328.5</c:v>
                </c:pt>
                <c:pt idx="2">
                  <c:v>300</c:v>
                </c:pt>
                <c:pt idx="3">
                  <c:v>8761.2000000000007</c:v>
                </c:pt>
                <c:pt idx="4">
                  <c:v>23773.07</c:v>
                </c:pt>
                <c:pt idx="5">
                  <c:v>710</c:v>
                </c:pt>
                <c:pt idx="6">
                  <c:v>15500</c:v>
                </c:pt>
                <c:pt idx="7">
                  <c:v>1680</c:v>
                </c:pt>
                <c:pt idx="8">
                  <c:v>250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2025.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Без-ть и правоохранительная деят-ть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18800</c:v>
                </c:pt>
                <c:pt idx="1">
                  <c:v>339.9</c:v>
                </c:pt>
                <c:pt idx="2">
                  <c:v>400</c:v>
                </c:pt>
                <c:pt idx="3">
                  <c:v>10853.73</c:v>
                </c:pt>
                <c:pt idx="4">
                  <c:v>20525.97</c:v>
                </c:pt>
                <c:pt idx="5">
                  <c:v>730.4</c:v>
                </c:pt>
                <c:pt idx="6">
                  <c:v>15200</c:v>
                </c:pt>
                <c:pt idx="7">
                  <c:v>1750</c:v>
                </c:pt>
                <c:pt idx="8">
                  <c:v>250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2026.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Без-ть и правоохранительная деят-ть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19520</c:v>
                </c:pt>
                <c:pt idx="2">
                  <c:v>400</c:v>
                </c:pt>
                <c:pt idx="3">
                  <c:v>6557</c:v>
                </c:pt>
                <c:pt idx="4">
                  <c:v>17707.12</c:v>
                </c:pt>
                <c:pt idx="5">
                  <c:v>752</c:v>
                </c:pt>
                <c:pt idx="6">
                  <c:v>15200</c:v>
                </c:pt>
                <c:pt idx="7">
                  <c:v>1820</c:v>
                </c:pt>
                <c:pt idx="8">
                  <c:v>250</c:v>
                </c:pt>
              </c:numCache>
            </c:numRef>
          </c:val>
        </c:ser>
        <c:gapWidth val="100"/>
        <c:shape val="cylinder"/>
        <c:axId val="185991168"/>
        <c:axId val="185992704"/>
        <c:axId val="129752576"/>
      </c:bar3DChart>
      <c:catAx>
        <c:axId val="185991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85992704"/>
        <c:crosses val="autoZero"/>
        <c:auto val="1"/>
        <c:lblAlgn val="ctr"/>
        <c:lblOffset val="100"/>
      </c:catAx>
      <c:valAx>
        <c:axId val="185992704"/>
        <c:scaling>
          <c:orientation val="minMax"/>
        </c:scaling>
        <c:axPos val="l"/>
        <c:majorGridlines/>
        <c:numFmt formatCode="General" sourceLinked="1"/>
        <c:tickLblPos val="nextTo"/>
        <c:crossAx val="185991168"/>
        <c:crosses val="autoZero"/>
        <c:crossBetween val="between"/>
      </c:valAx>
      <c:serAx>
        <c:axId val="129752576"/>
        <c:scaling>
          <c:orientation val="minMax"/>
        </c:scaling>
        <c:axPos val="b"/>
        <c:tickLblPos val="nextTo"/>
        <c:crossAx val="185992704"/>
        <c:crosses val="autoZero"/>
      </c:ser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0.73233</cdr:y>
    </cdr:from>
    <cdr:to>
      <cdr:x>0.52084</cdr:x>
      <cdr:y>0.9795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0" y="4357718"/>
          <a:ext cx="4286305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</a:t>
          </a: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2024- 29,74 млн. руб.,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2025 – 28,67 </a:t>
          </a:r>
          <a:r>
            <a:rPr lang="ru-RU" sz="2000" b="1" u="sng" dirty="0" err="1" smtClean="0">
              <a:solidFill>
                <a:srgbClr val="002060"/>
              </a:solidFill>
              <a:latin typeface="Times New Roman"/>
              <a:cs typeface="Times New Roman"/>
            </a:rPr>
            <a:t>млн</a:t>
          </a: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 руб.,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2026 – 29,32 млн.руб.</a:t>
          </a:r>
          <a:endParaRPr lang="ru-RU" sz="2000" b="1" dirty="0" smtClean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0.5382</cdr:x>
      <cdr:y>0.73233</cdr:y>
    </cdr:from>
    <cdr:to>
      <cdr:x>0.97833</cdr:x>
      <cdr:y>0.9795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4429156" y="4357718"/>
          <a:ext cx="3622094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– 37,94 млн. руб.,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– 38,78 млн.руб.,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– 32,79 млн.руб.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0.38517</cdr:x>
      <cdr:y>0.59756</cdr:y>
    </cdr:from>
    <cdr:to>
      <cdr:x>0.5009</cdr:x>
      <cdr:y>0.75366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3230" y="35004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0.4575</cdr:x>
      <cdr:y>0.70732</cdr:y>
    </cdr:from>
    <cdr:to>
      <cdr:x>0.52079</cdr:x>
      <cdr:y>0.79268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4734" y="4143404"/>
          <a:ext cx="50006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bg2"/>
              </a:solidFill>
            </a:rPr>
            <a:t>23%</a:t>
          </a:r>
          <a:endParaRPr lang="ru-RU" sz="18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0.21338</cdr:x>
      <cdr:y>0.36585</cdr:y>
    </cdr:from>
    <cdr:to>
      <cdr:x>0.26763</cdr:x>
      <cdr:y>0.43902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85908" y="2143140"/>
          <a:ext cx="42862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2"/>
              </a:solidFill>
            </a:rPr>
            <a:t>77 %</a:t>
          </a:r>
          <a:endParaRPr lang="ru-RU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0.53888</cdr:x>
      <cdr:y>0.73171</cdr:y>
    </cdr:from>
    <cdr:to>
      <cdr:x>0.58409</cdr:x>
      <cdr:y>0.80488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57676" y="4286280"/>
          <a:ext cx="35719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bg2"/>
              </a:solidFill>
            </a:rPr>
            <a:t>17%</a:t>
          </a:r>
          <a:endParaRPr lang="ru-RU" sz="16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0.60217</cdr:x>
      <cdr:y>0.7561</cdr:y>
    </cdr:from>
    <cdr:to>
      <cdr:x>0.6745</cdr:x>
      <cdr:y>0.82927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57742" y="4429156"/>
          <a:ext cx="57150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2"/>
              </a:solidFill>
            </a:rPr>
            <a:t>17%</a:t>
          </a:r>
          <a:endParaRPr lang="ru-RU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0.27667</cdr:x>
      <cdr:y>0.42683</cdr:y>
    </cdr:from>
    <cdr:to>
      <cdr:x>0.349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185974" y="2500330"/>
          <a:ext cx="57150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bg2"/>
              </a:solidFill>
            </a:rPr>
            <a:t>83%</a:t>
          </a:r>
          <a:endParaRPr lang="ru-RU" sz="16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0.33092</cdr:x>
      <cdr:y>0.5</cdr:y>
    </cdr:from>
    <cdr:to>
      <cdr:x>0.39421</cdr:x>
      <cdr:y>0.57317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14602" y="2928958"/>
          <a:ext cx="50006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2"/>
              </a:solidFill>
            </a:rPr>
            <a:t>83%</a:t>
          </a:r>
          <a:endParaRPr lang="ru-RU" sz="1400" dirty="0">
            <a:solidFill>
              <a:schemeClr val="bg2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0.22959</cdr:x>
      <cdr:y>0.33333</cdr:y>
    </cdr:from>
    <cdr:to>
      <cdr:x>0.2551</cdr:x>
      <cdr:y>0.37037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1928826"/>
          <a:ext cx="21431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FF00"/>
              </a:solidFill>
            </a:rPr>
            <a:t>27,3%</a:t>
          </a:r>
          <a:endParaRPr lang="ru-RU" sz="11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0.28912</cdr:x>
      <cdr:y>0.38272</cdr:y>
    </cdr:from>
    <cdr:to>
      <cdr:x>0.33163</cdr:x>
      <cdr:y>0.41975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28892" y="2214578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700" dirty="0" smtClean="0">
              <a:solidFill>
                <a:srgbClr val="FFFF00"/>
              </a:solidFill>
            </a:rPr>
            <a:t>0,5%</a:t>
          </a:r>
          <a:endParaRPr lang="ru-RU" sz="7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0.34864</cdr:x>
      <cdr:y>0.39506</cdr:y>
    </cdr:from>
    <cdr:to>
      <cdr:x>0.39966</cdr:x>
      <cdr:y>0.44444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8958" y="2286016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rgbClr val="FFFF00"/>
              </a:solidFill>
            </a:rPr>
            <a:t>0,4%</a:t>
          </a:r>
          <a:endParaRPr lang="ru-RU" sz="8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0.40816</cdr:x>
      <cdr:y>0.39506</cdr:y>
    </cdr:from>
    <cdr:to>
      <cdr:x>0.45919</cdr:x>
      <cdr:y>0.44444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9024" y="2286016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rgbClr val="FFFF00"/>
              </a:solidFill>
            </a:rPr>
            <a:t>12,4%</a:t>
          </a:r>
          <a:endParaRPr lang="ru-RU" sz="11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0.47619</cdr:x>
      <cdr:y>0.40741</cdr:y>
    </cdr:from>
    <cdr:to>
      <cdr:x>0.51871</cdr:x>
      <cdr:y>0.45679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000528" y="2357454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FF00"/>
              </a:solidFill>
            </a:rPr>
            <a:t>33,7%</a:t>
          </a:r>
          <a:endParaRPr lang="ru-RU" sz="10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0.53572</cdr:x>
      <cdr:y>0.44444</cdr:y>
    </cdr:from>
    <cdr:to>
      <cdr:x>0.58674</cdr:x>
      <cdr:y>0.49383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00594" y="2571768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FF00"/>
              </a:solidFill>
            </a:rPr>
            <a:t>1</a:t>
          </a:r>
          <a:r>
            <a:rPr lang="ru-RU" sz="1000" dirty="0" smtClean="0">
              <a:solidFill>
                <a:srgbClr val="FFFF00"/>
              </a:solidFill>
            </a:rPr>
            <a:t>%</a:t>
          </a:r>
          <a:endParaRPr lang="ru-RU" sz="10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0.60374</cdr:x>
      <cdr:y>0.44444</cdr:y>
    </cdr:from>
    <cdr:to>
      <cdr:x>0.65476</cdr:x>
      <cdr:y>0.50617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72098" y="2571768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rgbClr val="FFFF00"/>
              </a:solidFill>
            </a:rPr>
            <a:t>22%</a:t>
          </a:r>
          <a:endParaRPr lang="ru-RU" sz="9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0.68027</cdr:x>
      <cdr:y>0.48148</cdr:y>
    </cdr:from>
    <cdr:to>
      <cdr:x>0.72279</cdr:x>
      <cdr:y>0.51852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15040" y="2786082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rgbClr val="FFFF00"/>
              </a:solidFill>
            </a:rPr>
            <a:t>2,4%</a:t>
          </a:r>
          <a:endParaRPr lang="ru-RU" sz="11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0.7483</cdr:x>
      <cdr:y>0.51852</cdr:y>
    </cdr:from>
    <cdr:to>
      <cdr:x>0.79082</cdr:x>
      <cdr:y>0.55556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286544" y="3000396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rgbClr val="FFFF00"/>
              </a:solidFill>
            </a:rPr>
            <a:t>0,3%</a:t>
          </a:r>
          <a:endParaRPr lang="ru-RU" sz="800" dirty="0">
            <a:solidFill>
              <a:srgbClr val="FFFF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obrino@yandex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 решения о бюджете Кобринского сельского поселения на 2024 год  и на плановый 2025-2026 года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214290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Прогноз безвозмездных поступлений от других бюджетов РФ на 2023-2025 </a:t>
            </a:r>
            <a:r>
              <a:rPr lang="ru-RU" sz="2800" b="1" dirty="0" err="1" smtClean="0"/>
              <a:t>гг</a:t>
            </a:r>
            <a:endParaRPr lang="ru-RU" sz="2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1071546"/>
          <a:ext cx="804389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Расходы </a:t>
            </a:r>
            <a:r>
              <a:rPr lang="ru-RU" sz="3200" dirty="0">
                <a:latin typeface="Times New Roman" charset="0"/>
                <a:ea typeface="Times New Roman" charset="0"/>
                <a:cs typeface="Times New Roman" charset="0"/>
              </a:rPr>
              <a:t>бюджета Кобринского сельского поселения на </a:t>
            </a:r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2024-2026 </a:t>
            </a:r>
            <a:r>
              <a:rPr lang="ru-RU" sz="3200" dirty="0">
                <a:latin typeface="Times New Roman" charset="0"/>
                <a:ea typeface="Times New Roman" charset="0"/>
                <a:cs typeface="Times New Roman" charset="0"/>
              </a:rPr>
              <a:t>гг. (тыс. руб.) 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142984"/>
          <a:ext cx="8143931" cy="5568524"/>
        </p:xfrm>
        <a:graphic>
          <a:graphicData uri="http://schemas.openxmlformats.org/drawingml/2006/table">
            <a:tbl>
              <a:tblPr/>
              <a:tblGrid>
                <a:gridCol w="2439177"/>
                <a:gridCol w="400053"/>
                <a:gridCol w="558360"/>
                <a:gridCol w="742955"/>
                <a:gridCol w="595508"/>
                <a:gridCol w="500637"/>
                <a:gridCol w="706950"/>
                <a:gridCol w="641227"/>
                <a:gridCol w="809822"/>
                <a:gridCol w="749242"/>
              </a:tblGrid>
              <a:tr h="275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Наименование показателя</a:t>
                      </a:r>
                      <a:r>
                        <a:rPr lang="ru-RU" sz="12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Раздел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Подраздел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Бюджет </a:t>
                      </a:r>
                      <a:r>
                        <a:rPr lang="ru-RU" sz="1000" b="1" i="0" u="none" strike="noStrike" dirty="0" smtClean="0">
                          <a:solidFill>
                            <a:srgbClr val="083763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год</a:t>
                      </a:r>
                      <a:r>
                        <a:rPr lang="ru-RU" sz="12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Бюджет </a:t>
                      </a:r>
                      <a:r>
                        <a:rPr lang="ru-RU" sz="1000" b="1" i="0" u="none" strike="noStrike" dirty="0" smtClean="0">
                          <a:solidFill>
                            <a:srgbClr val="083763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год</a:t>
                      </a:r>
                      <a:r>
                        <a:rPr lang="ru-RU" sz="12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% к </a:t>
                      </a:r>
                      <a:r>
                        <a:rPr lang="ru-RU" sz="1000" b="1" i="0" u="none" strike="noStrike" dirty="0" smtClean="0">
                          <a:solidFill>
                            <a:srgbClr val="083763"/>
                          </a:solidFill>
                          <a:latin typeface="Times New Roman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Бюджет </a:t>
                      </a:r>
                      <a:r>
                        <a:rPr lang="ru-RU" sz="1000" b="1" i="0" u="none" strike="noStrike" dirty="0" smtClean="0">
                          <a:solidFill>
                            <a:srgbClr val="083763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год</a:t>
                      </a:r>
                      <a:r>
                        <a:rPr lang="ru-RU" sz="12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% к </a:t>
                      </a:r>
                      <a:r>
                        <a:rPr lang="ru-RU" sz="1000" b="1" i="0" u="none" strike="noStrike" dirty="0" smtClean="0">
                          <a:solidFill>
                            <a:srgbClr val="083763"/>
                          </a:solidFill>
                          <a:latin typeface="Times New Roman"/>
                        </a:rPr>
                        <a:t>2024</a:t>
                      </a:r>
                      <a:endParaRPr lang="ru-RU" sz="1000" b="1" i="0" u="none" strike="noStrike" dirty="0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Бюджет </a:t>
                      </a:r>
                      <a:r>
                        <a:rPr lang="ru-RU" sz="1000" b="1" i="0" u="none" strike="noStrike" dirty="0" smtClean="0">
                          <a:solidFill>
                            <a:srgbClr val="083763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год</a:t>
                      </a:r>
                      <a:r>
                        <a:rPr lang="ru-RU" sz="12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83763"/>
                          </a:solidFill>
                          <a:latin typeface="Times New Roman"/>
                        </a:rPr>
                        <a:t>% к </a:t>
                      </a:r>
                      <a:r>
                        <a:rPr lang="ru-RU" sz="1000" b="1" i="0" u="none" strike="noStrike" dirty="0" smtClean="0">
                          <a:solidFill>
                            <a:srgbClr val="083763"/>
                          </a:solidFill>
                          <a:latin typeface="Times New Roman"/>
                        </a:rPr>
                        <a:t>2025</a:t>
                      </a:r>
                      <a:r>
                        <a:rPr lang="ru-RU" sz="1200" b="1" i="0" u="none" strike="noStrike" dirty="0" smtClean="0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16829,27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19280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97,51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19520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местных администраций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15931,75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17559,57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18920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1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320,43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Резервные фонды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проведения выборов и референдумов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900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общегосудавственные вопросы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439,52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314,6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328,50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339,9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полномочий по первичному воинскому учету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328,50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103,47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6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182,3</a:t>
                      </a:r>
                    </a:p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164,6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133,33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Предупреждение и ликвидация последствий чрезвычайных ситуаций и стихийных бедствий, гражданская оборона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противопожарной безопасности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133,33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33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500043"/>
          <a:ext cx="8358245" cy="5650165"/>
        </p:xfrm>
        <a:graphic>
          <a:graphicData uri="http://schemas.openxmlformats.org/drawingml/2006/table">
            <a:tbl>
              <a:tblPr/>
              <a:tblGrid>
                <a:gridCol w="2503367"/>
                <a:gridCol w="410580"/>
                <a:gridCol w="573052"/>
                <a:gridCol w="762507"/>
                <a:gridCol w="611179"/>
                <a:gridCol w="513813"/>
                <a:gridCol w="725555"/>
                <a:gridCol w="658103"/>
                <a:gridCol w="831131"/>
                <a:gridCol w="768958"/>
              </a:tblGrid>
              <a:tr h="19140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15053,81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8761,20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10853,73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123,88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6557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60,41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 (дорожные фонды)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14441,42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7961,20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55,12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10153,73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127,54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59,65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национальной экономики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612,39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36659,78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23773,07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20525,97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86,34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17707,12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86,26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Жилищное  хозяйство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983,94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152,45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Коммунальное хозяйство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3070,22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97,71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133,33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32605,62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19273,07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15025,97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77,96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12207,12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охраны окружающей среды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567,57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730,4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102,87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102,96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Профподготовка,переподготовка и повышение квалтфикации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666,6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Молодежная политика и оздоровление детей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537,57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94,87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530,42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15534,77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99,78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15534,77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99,78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556,06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107,96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Пенсионное обеспечение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1556,06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107,96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семьй и детства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145,10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физической культуры и спорта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6072206"/>
          <a:ext cx="8358245" cy="285752"/>
        </p:xfrm>
        <a:graphic>
          <a:graphicData uri="http://schemas.openxmlformats.org/drawingml/2006/table">
            <a:tbl>
              <a:tblPr/>
              <a:tblGrid>
                <a:gridCol w="2500330"/>
                <a:gridCol w="428628"/>
                <a:gridCol w="571504"/>
                <a:gridCol w="714380"/>
                <a:gridCol w="642942"/>
                <a:gridCol w="500066"/>
                <a:gridCol w="714380"/>
                <a:gridCol w="714380"/>
                <a:gridCol w="785818"/>
                <a:gridCol w="785817"/>
              </a:tblGrid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843,26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70582,77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81,28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68850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62206,12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90,35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/>
              <a:t>Прогноз расходов бюджета Кобринского сельского поселения на </a:t>
            </a:r>
            <a:r>
              <a:rPr lang="ru-RU" sz="1800" b="1" dirty="0" smtClean="0"/>
              <a:t>2024-2026 </a:t>
            </a:r>
            <a:r>
              <a:rPr lang="ru-RU" sz="1800" b="1" dirty="0" err="1" smtClean="0"/>
              <a:t>гг</a:t>
            </a:r>
            <a:endParaRPr lang="ru-RU" sz="1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285720" y="714356"/>
          <a:ext cx="8401081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Муниципальная программа "Социально-экономическое развитие муниципального образования Кобринского сельского поселения Гатчинского муниципального района Ленинградской области на </a:t>
            </a:r>
            <a:r>
              <a:rPr lang="ru-RU" sz="2400" b="1" dirty="0" smtClean="0"/>
              <a:t>2024-2026 </a:t>
            </a:r>
            <a:r>
              <a:rPr lang="ru-RU" sz="2400" b="1" dirty="0" smtClean="0"/>
              <a:t>годы"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785927"/>
          <a:ext cx="7500990" cy="3552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308"/>
                <a:gridCol w="1374600"/>
                <a:gridCol w="1285884"/>
                <a:gridCol w="1500198"/>
              </a:tblGrid>
              <a:tr h="373208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</a:tr>
              <a:tr h="328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 т.ч.: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49122,55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47960,10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40866,12</a:t>
                      </a:r>
                      <a:endParaRPr lang="ru-RU" sz="1600" dirty="0"/>
                    </a:p>
                  </a:txBody>
                  <a:tcPr/>
                </a:tc>
              </a:tr>
              <a:tr h="56055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Комплекс процессных мероприятий «Создание условий для устойчивого экономического развития»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700</a:t>
                      </a:r>
                      <a:endParaRPr lang="ru-RU" sz="1200" dirty="0"/>
                    </a:p>
                  </a:txBody>
                  <a:tcPr/>
                </a:tc>
              </a:tr>
              <a:tr h="40359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Комплекс процессных мероприятий "Содержание автомобильных дорог"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7961,21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10153,73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6057</a:t>
                      </a:r>
                      <a:endParaRPr lang="ru-RU" sz="1200" dirty="0"/>
                    </a:p>
                  </a:txBody>
                  <a:tcPr/>
                </a:tc>
              </a:tr>
              <a:tr h="40359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Комплекс процессных мероприятий "ЖКХ и благоустройство территории"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21591,24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19222,37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17707,12</a:t>
                      </a:r>
                      <a:endParaRPr lang="ru-RU" sz="1200" dirty="0"/>
                    </a:p>
                  </a:txBody>
                  <a:tcPr/>
                </a:tc>
              </a:tr>
              <a:tr h="56055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Комплекс процессных мероприятий «Развитие культуры, организация праздничных мероприятий»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15500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15200</a:t>
                      </a:r>
                      <a:endParaRPr lang="ru-RU" sz="1200" dirty="0"/>
                    </a:p>
                  </a:txBody>
                  <a:tcPr/>
                </a:tc>
              </a:tr>
              <a:tr h="40359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Комплекс процессных мероприятий «Развитие физической культуры, спорта»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780,4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802</a:t>
                      </a:r>
                      <a:endParaRPr lang="ru-RU" sz="1200" dirty="0"/>
                    </a:p>
                  </a:txBody>
                  <a:tcPr/>
                </a:tc>
              </a:tr>
              <a:tr h="46651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Комплекс процессных мероприятий «Обеспечение безопасности»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400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786" y="5286388"/>
          <a:ext cx="7500990" cy="136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675"/>
                <a:gridCol w="1344517"/>
                <a:gridCol w="1273753"/>
                <a:gridCol w="1486045"/>
              </a:tblGrid>
              <a:tr h="18385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Отраслевые проекты, в т.ч.: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Отраслевой проект "Благоустройство сельских территорий"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Отраслевой проект "Эффективное обращение с отходами производства и потребления на территории Ленинградской области"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1673,6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835,8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7758138" cy="38457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Администрация </a:t>
            </a:r>
            <a:r>
              <a:rPr lang="ru-RU" sz="2400" dirty="0" smtClean="0"/>
              <a:t>Кобринского </a:t>
            </a:r>
            <a:r>
              <a:rPr lang="ru-RU" sz="2400" dirty="0" smtClean="0"/>
              <a:t>сельского поселения </a:t>
            </a:r>
            <a:r>
              <a:rPr lang="ru-RU" sz="2400" dirty="0" smtClean="0"/>
              <a:t>Гатчинского муниципального </a:t>
            </a:r>
            <a:r>
              <a:rPr lang="ru-RU" sz="2400" dirty="0" smtClean="0"/>
              <a:t>района Ленинградской области</a:t>
            </a:r>
          </a:p>
          <a:p>
            <a:r>
              <a:rPr lang="ru-RU" sz="2400" dirty="0" smtClean="0"/>
              <a:t>188355, </a:t>
            </a:r>
            <a:r>
              <a:rPr lang="ru-RU" sz="2400" dirty="0" smtClean="0"/>
              <a:t>Ленинградская область,</a:t>
            </a:r>
          </a:p>
          <a:p>
            <a:r>
              <a:rPr lang="ru-RU" sz="2400" dirty="0" smtClean="0"/>
              <a:t>Гатчинский район, </a:t>
            </a:r>
            <a:r>
              <a:rPr lang="ru-RU" sz="2400" dirty="0" smtClean="0"/>
              <a:t>п. </a:t>
            </a:r>
            <a:r>
              <a:rPr lang="ru-RU" sz="2400" dirty="0" err="1" smtClean="0"/>
              <a:t>Кобринское,ул.Центральная</a:t>
            </a:r>
            <a:r>
              <a:rPr lang="ru-RU" sz="2400" dirty="0" smtClean="0"/>
              <a:t> д.16</a:t>
            </a:r>
            <a:endParaRPr lang="ru-RU" sz="2400" dirty="0" smtClean="0"/>
          </a:p>
          <a:p>
            <a:r>
              <a:rPr lang="ru-RU" sz="2400" dirty="0" smtClean="0"/>
              <a:t>Тел.(</a:t>
            </a:r>
            <a:r>
              <a:rPr lang="ru-RU" sz="2400" dirty="0" smtClean="0"/>
              <a:t>81371)58-208</a:t>
            </a:r>
            <a:endParaRPr lang="ru-RU" sz="2400" dirty="0" smtClean="0"/>
          </a:p>
          <a:p>
            <a:r>
              <a:rPr lang="ru-RU" sz="2400" b="1" dirty="0" err="1" smtClean="0"/>
              <a:t>Эл.адрес</a:t>
            </a:r>
            <a:r>
              <a:rPr lang="ru-RU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chemeClr val="accent1"/>
                </a:solidFill>
                <a:hlinkClick r:id="rId2"/>
              </a:rPr>
              <a:t>kobrino@yandex.ru</a:t>
            </a:r>
            <a:endParaRPr lang="ru-RU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https://www.</a:t>
            </a:r>
            <a:r>
              <a:rPr lang="ru-RU" sz="2400" dirty="0" err="1" smtClean="0"/>
              <a:t>кобринское.рф</a:t>
            </a:r>
            <a:r>
              <a:rPr lang="ru-RU" sz="2400" dirty="0" smtClean="0"/>
              <a:t>/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372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Кобринского сельского поселения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.09.2021 № 41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857232"/>
          <a:ext cx="7686700" cy="54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8596" y="1357298"/>
          <a:ext cx="8258204" cy="499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21429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Численность постоянно зарегистрированного населения на территории Кобринского сельского поселения  составила   6152  (5918-2020г.) человек  (в летний период население увеличивается почти в 3-4 раза. Всего 16 населенных пунктов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Экономическое развитие муниципального образования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920084"/>
            <a:ext cx="8186766" cy="4580749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Экономически активное население поселения составляет 2770 человек. Около 80% трудоспособного населения выезжает на работу в Гатчину и Санкт-Петербург. Среднесписочная численность работников в экономике за 2023 год – 271 человек.</a:t>
            </a:r>
          </a:p>
          <a:p>
            <a:r>
              <a:rPr lang="ru-RU" sz="1800" dirty="0" smtClean="0"/>
              <a:t>Уровень регистрируемой безработицы составляет 4 %. </a:t>
            </a:r>
          </a:p>
          <a:p>
            <a:r>
              <a:rPr lang="ru-RU" sz="1800" dirty="0" smtClean="0"/>
              <a:t>Уровень среднемесячной зарплаты на территории поселения на 2023 год – 49 308,00  рублей.</a:t>
            </a:r>
          </a:p>
          <a:p>
            <a:r>
              <a:rPr lang="ru-RU" sz="1800" dirty="0" smtClean="0"/>
              <a:t>На территории Кобринского сельского поселения расположено </a:t>
            </a:r>
            <a:r>
              <a:rPr lang="ru-RU" sz="1800" b="1" dirty="0" smtClean="0"/>
              <a:t>4 </a:t>
            </a:r>
            <a:r>
              <a:rPr lang="ru-RU" sz="1800" dirty="0" smtClean="0"/>
              <a:t>предприятия,               занимающихся сельскохозяйственным производством:</a:t>
            </a:r>
          </a:p>
          <a:p>
            <a:r>
              <a:rPr lang="ru-RU" sz="1800" dirty="0" smtClean="0"/>
              <a:t>1) ООО «</a:t>
            </a:r>
            <a:r>
              <a:rPr lang="ru-RU" sz="1800" dirty="0" err="1" smtClean="0"/>
              <a:t>Суйдинское</a:t>
            </a:r>
            <a:r>
              <a:rPr lang="ru-RU" sz="1800" dirty="0" smtClean="0"/>
              <a:t>»: </a:t>
            </a:r>
            <a:endParaRPr lang="ru-RU" sz="1800" b="1" dirty="0" smtClean="0"/>
          </a:p>
          <a:p>
            <a:r>
              <a:rPr lang="ru-RU" sz="1800" dirty="0" smtClean="0"/>
              <a:t>2) ООО «Семеноводство»:</a:t>
            </a:r>
            <a:endParaRPr lang="ru-RU" sz="1800" b="1" dirty="0" smtClean="0"/>
          </a:p>
          <a:p>
            <a:r>
              <a:rPr lang="ru-RU" sz="1800" dirty="0" smtClean="0"/>
              <a:t>3) Государственное научное учреждение </a:t>
            </a:r>
            <a:r>
              <a:rPr lang="ru-RU" sz="1800" dirty="0" err="1" smtClean="0"/>
              <a:t>Меньковская</a:t>
            </a:r>
            <a:r>
              <a:rPr lang="ru-RU" sz="1800" dirty="0" smtClean="0"/>
              <a:t> опытная станция                                   агрофизического института:</a:t>
            </a:r>
            <a:endParaRPr lang="ru-RU" sz="1800" b="1" dirty="0" smtClean="0"/>
          </a:p>
          <a:p>
            <a:r>
              <a:rPr lang="ru-RU" sz="1800" dirty="0" smtClean="0"/>
              <a:t>4) ООО «UNI DAN», ООО «Бастион</a:t>
            </a:r>
            <a:r>
              <a:rPr lang="ru-RU" sz="1800" b="1" dirty="0" smtClean="0"/>
              <a:t>» 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Основные характеристики бюджета на 2024- 2026 года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28596" y="1500174"/>
          <a:ext cx="8115328" cy="504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34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тыс.руб.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.руб.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Доходы,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67682,47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67450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62106,12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29741,35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28667,35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29319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безвозмездные, в том числе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37941,12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38782,65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32787,12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5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27089,3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28058,3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28986,4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Расходы, в том числе: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70582,77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70250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65006,12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утвержденные расходы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условно утвержденных расходов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без учета условно утвержденных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70582,77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68850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62206,12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Дефицит (-)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2 900,0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Прогнозный анализ доходов и расходов за 2024-2026 </a:t>
            </a:r>
            <a:r>
              <a:rPr lang="ru-RU" sz="2800" dirty="0" err="1" smtClean="0">
                <a:latin typeface="Monotype Corsiva" pitchFamily="66" charset="0"/>
              </a:rPr>
              <a:t>гг</a:t>
            </a:r>
            <a:endParaRPr lang="ru-RU" sz="2800" dirty="0">
              <a:latin typeface="Monotype Corsiva" pitchFamily="66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1643050"/>
          <a:ext cx="7686700" cy="457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ДОХОДОВ </a:t>
            </a: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В </a:t>
            </a: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2024-2026гг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696477"/>
              </p:ext>
            </p:extLst>
          </p:nvPr>
        </p:nvGraphicFramePr>
        <p:xfrm>
          <a:off x="428596" y="714356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292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819</TotalTime>
  <Words>1086</Words>
  <Application>Microsoft Office PowerPoint</Application>
  <PresentationFormat>Экран (4:3)</PresentationFormat>
  <Paragraphs>474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Проект решения о бюджете Кобринского сельского поселения на 2024 год  и на плановый 2025-2026 года</vt:lpstr>
      <vt:lpstr>ФЗ от 06.10.2003 №  131-ФЗ «Об общих принципах организации местного самоуправления в Российской Федерации»</vt:lpstr>
      <vt:lpstr>Слайд 3</vt:lpstr>
      <vt:lpstr>Слайд 4</vt:lpstr>
      <vt:lpstr>Экономическое развитие муниципального образования</vt:lpstr>
      <vt:lpstr>Основные характеристики бюджета на 2024- 2026 года  </vt:lpstr>
      <vt:lpstr>Прогнозный анализ доходов и расходов за 2024-2026 гг</vt:lpstr>
      <vt:lpstr>ПРОГНОЗ ДОХОДОВ БЮДЖЕТА В 2024-2026гг </vt:lpstr>
      <vt:lpstr>Слайд 9</vt:lpstr>
      <vt:lpstr>Прогноз безвозмездных поступлений от других бюджетов РФ на 2023-2025 гг</vt:lpstr>
      <vt:lpstr>Расходы бюджета Кобринского сельского поселения на 2024-2026 гг. (тыс. руб.) </vt:lpstr>
      <vt:lpstr>Слайд 12</vt:lpstr>
      <vt:lpstr>Прогноз расходов бюджета Кобринского сельского поселения на 2024-2026 гг</vt:lpstr>
      <vt:lpstr>Муниципальная программа "Социально-экономическое развитие муниципального образования Кобринского сельского поселения Гатчинского муниципального района Ленинградской области на 2024-2026 годы"</vt:lpstr>
      <vt:lpstr>Контактная информация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107</cp:revision>
  <dcterms:created xsi:type="dcterms:W3CDTF">2021-03-03T07:54:27Z</dcterms:created>
  <dcterms:modified xsi:type="dcterms:W3CDTF">2024-02-29T07:02:46Z</dcterms:modified>
</cp:coreProperties>
</file>