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5" r:id="rId2"/>
    <p:sldId id="256" r:id="rId3"/>
    <p:sldId id="270" r:id="rId4"/>
    <p:sldId id="269" r:id="rId5"/>
    <p:sldId id="258" r:id="rId6"/>
    <p:sldId id="274" r:id="rId7"/>
    <p:sldId id="266" r:id="rId8"/>
    <p:sldId id="276" r:id="rId9"/>
    <p:sldId id="268" r:id="rId10"/>
    <p:sldId id="271" r:id="rId11"/>
    <p:sldId id="264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5" autoAdjust="0"/>
    <p:restoredTop sz="94189" autoAdjust="0"/>
  </p:normalViewPr>
  <p:slideViewPr>
    <p:cSldViewPr>
      <p:cViewPr varScale="1">
        <p:scale>
          <a:sx n="59" d="100"/>
          <a:sy n="59" d="100"/>
        </p:scale>
        <p:origin x="-62" y="-4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Relationship Id="rId4" Type="http://schemas.microsoft.com/office/2011/relationships/chartColorStyle" Target="colors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Общая площадь </a:t>
            </a:r>
            <a:r>
              <a:rPr lang="ru-RU" dirty="0" smtClean="0"/>
              <a:t>Кобринского сельского </a:t>
            </a:r>
            <a:r>
              <a:rPr lang="ru-RU" dirty="0"/>
              <a:t>поселения 9927,2 </a:t>
            </a:r>
            <a:r>
              <a:rPr lang="ru-RU" dirty="0" smtClean="0"/>
              <a:t>га , из них: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площадь Кобринского поселения 9927,2 га</c:v>
                </c:pt>
              </c:strCache>
            </c:strRef>
          </c:tx>
          <c:dLbls>
            <c:dLbl>
              <c:idx val="1"/>
              <c:layout>
                <c:manualLayout>
                  <c:x val="0.21383647798742156"/>
                  <c:y val="3.868479434260263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1918238993710692"/>
                  <c:y val="-3.069838091421229E-2"/>
                </c:manualLayout>
              </c:layout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1">
                  <c:v>населенные пункты</c:v>
                </c:pt>
                <c:pt idx="2">
                  <c:v>СНТ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1208.0999999999999</c:v>
                </c:pt>
                <c:pt idx="2">
                  <c:v>485.9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1"/>
  <c:chart>
    <c:view3D>
      <c:perspective val="30"/>
    </c:view3D>
    <c:plotArea>
      <c:layout>
        <c:manualLayout>
          <c:layoutTarget val="inner"/>
          <c:xMode val="edge"/>
          <c:yMode val="edge"/>
          <c:x val="9.6272143434577281E-2"/>
          <c:y val="4.1959673554492122E-2"/>
          <c:w val="0.90372785656542276"/>
          <c:h val="0.477857378953748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население  Кобринского поселения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1309</c:v>
                </c:pt>
                <c:pt idx="1">
                  <c:v>1148</c:v>
                </c:pt>
                <c:pt idx="2">
                  <c:v>1059</c:v>
                </c:pt>
                <c:pt idx="3">
                  <c:v>515</c:v>
                </c:pt>
                <c:pt idx="4">
                  <c:v>509</c:v>
                </c:pt>
                <c:pt idx="5">
                  <c:v>329</c:v>
                </c:pt>
                <c:pt idx="6">
                  <c:v>262</c:v>
                </c:pt>
                <c:pt idx="7">
                  <c:v>157</c:v>
                </c:pt>
                <c:pt idx="8">
                  <c:v>149</c:v>
                </c:pt>
                <c:pt idx="9">
                  <c:v>105</c:v>
                </c:pt>
                <c:pt idx="10">
                  <c:v>75</c:v>
                </c:pt>
                <c:pt idx="11">
                  <c:v>55</c:v>
                </c:pt>
                <c:pt idx="12">
                  <c:v>28</c:v>
                </c:pt>
                <c:pt idx="13">
                  <c:v>38</c:v>
                </c:pt>
                <c:pt idx="14">
                  <c:v>23</c:v>
                </c:pt>
                <c:pt idx="15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хозяйств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п. Высокоключевой</c:v>
                </c:pt>
                <c:pt idx="1">
                  <c:v>п.Кобринское</c:v>
                </c:pt>
                <c:pt idx="2">
                  <c:v>п.Суйда</c:v>
                </c:pt>
                <c:pt idx="3">
                  <c:v>д.Меньково</c:v>
                </c:pt>
                <c:pt idx="4">
                  <c:v>п.Карташевская</c:v>
                </c:pt>
                <c:pt idx="5">
                  <c:v>п. Прибытково</c:v>
                </c:pt>
                <c:pt idx="6">
                  <c:v>с Воскресенское</c:v>
                </c:pt>
                <c:pt idx="7">
                  <c:v>д.Покровка</c:v>
                </c:pt>
                <c:pt idx="8">
                  <c:v>д.Кобрино</c:v>
                </c:pt>
                <c:pt idx="9">
                  <c:v>д.Пижма</c:v>
                </c:pt>
                <c:pt idx="10">
                  <c:v>д.Новокузнецово</c:v>
                </c:pt>
                <c:pt idx="11">
                  <c:v>д.Погост</c:v>
                </c:pt>
                <c:pt idx="12">
                  <c:v>д.Мельница</c:v>
                </c:pt>
                <c:pt idx="13">
                  <c:v>д.Руново</c:v>
                </c:pt>
                <c:pt idx="14">
                  <c:v>д.Старое колено</c:v>
                </c:pt>
                <c:pt idx="15">
                  <c:v>ст.Суйда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942</c:v>
                </c:pt>
                <c:pt idx="1">
                  <c:v>158</c:v>
                </c:pt>
                <c:pt idx="2">
                  <c:v>59</c:v>
                </c:pt>
                <c:pt idx="3">
                  <c:v>220</c:v>
                </c:pt>
                <c:pt idx="4">
                  <c:v>837</c:v>
                </c:pt>
                <c:pt idx="5">
                  <c:v>499</c:v>
                </c:pt>
                <c:pt idx="6">
                  <c:v>287</c:v>
                </c:pt>
                <c:pt idx="7">
                  <c:v>221</c:v>
                </c:pt>
                <c:pt idx="8">
                  <c:v>152</c:v>
                </c:pt>
                <c:pt idx="9">
                  <c:v>106</c:v>
                </c:pt>
                <c:pt idx="10">
                  <c:v>66</c:v>
                </c:pt>
                <c:pt idx="11">
                  <c:v>99</c:v>
                </c:pt>
                <c:pt idx="12">
                  <c:v>245</c:v>
                </c:pt>
                <c:pt idx="13">
                  <c:v>65</c:v>
                </c:pt>
                <c:pt idx="14">
                  <c:v>70</c:v>
                </c:pt>
                <c:pt idx="15">
                  <c:v>4</c:v>
                </c:pt>
              </c:numCache>
            </c:numRef>
          </c:val>
        </c:ser>
        <c:shape val="cylinder"/>
        <c:axId val="118561408"/>
        <c:axId val="118563200"/>
        <c:axId val="0"/>
      </c:bar3DChart>
      <c:catAx>
        <c:axId val="118561408"/>
        <c:scaling>
          <c:orientation val="minMax"/>
        </c:scaling>
        <c:axPos val="b"/>
        <c:tickLblPos val="nextTo"/>
        <c:crossAx val="118563200"/>
        <c:crosses val="autoZero"/>
        <c:auto val="1"/>
        <c:lblAlgn val="ctr"/>
        <c:lblOffset val="100"/>
      </c:catAx>
      <c:valAx>
        <c:axId val="118563200"/>
        <c:scaling>
          <c:orientation val="minMax"/>
        </c:scaling>
        <c:axPos val="l"/>
        <c:numFmt formatCode="General" sourceLinked="1"/>
        <c:tickLblPos val="nextTo"/>
        <c:crossAx val="118561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395594974406"/>
          <c:y val="2.2515236028646806E-3"/>
          <c:w val="0.33794684655404528"/>
          <c:h val="0.3784421608266184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503440697611732E-2"/>
          <c:y val="0.24408513950782831"/>
          <c:w val="0.64276990269856726"/>
          <c:h val="0.72339475734967285"/>
        </c:manualLayout>
      </c:layout>
      <c:pie3DChart>
        <c:varyColors val="1"/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503440697611735E-2"/>
          <c:y val="0.24408513950782837"/>
          <c:w val="0.6427699026985676"/>
          <c:h val="0.723394757349672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 18 161,00 тыс.руб.</c:v>
                </c:pt>
                <c:pt idx="1">
                  <c:v>Неналоговые доходы 584,40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18161</c:v>
                </c:pt>
                <c:pt idx="1">
                  <c:v>584.4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ru-RU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4.0957296625239635E-2"/>
                  <c:y val="8.059922624221474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828170710301501E-2"/>
                  <c:y val="-1.627018847528320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688038993268314E-3"/>
                  <c:y val="7.023217525220923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8190220971760638E-2"/>
                  <c:y val="-3.6512474136997597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000936195085226E-3"/>
                  <c:y val="0.2514068802534604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3420703285598906E-2"/>
                  <c:y val="0.16393334221388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6671975074425008"/>
                  <c:y val="-6.9843283861008201E-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35627485994224362"/>
                  <c:y val="3.9881971750270029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Pos val="inEnd"/>
            <c:showCatName val="1"/>
            <c:showPercent val="1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14919.230000000005</c:v>
                </c:pt>
                <c:pt idx="1">
                  <c:v>297.39999999999981</c:v>
                </c:pt>
                <c:pt idx="2">
                  <c:v>4857.8</c:v>
                </c:pt>
                <c:pt idx="3">
                  <c:v>28505.79</c:v>
                </c:pt>
                <c:pt idx="4">
                  <c:v>370</c:v>
                </c:pt>
                <c:pt idx="5">
                  <c:v>13349.849999999995</c:v>
                </c:pt>
                <c:pt idx="6">
                  <c:v>1542.35</c:v>
                </c:pt>
                <c:pt idx="7">
                  <c:v>800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1.04083E-16</cdr:x>
      <cdr:y>0</cdr:y>
    </cdr:from>
    <cdr:to>
      <cdr:x>1</cdr:x>
      <cdr:y>0.98791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7158" y="0"/>
          <a:ext cx="8501122" cy="57089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  <a:ln xmlns:a="http://schemas.openxmlformats.org/drawingml/2006/main"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a:ln>
        <a:effectLst xmlns:a="http://schemas.openxmlformats.org/drawingml/2006/main">
          <a:glow rad="228600">
            <a:schemeClr val="accent6">
              <a:satMod val="175000"/>
              <a:alpha val="40000"/>
            </a:schemeClr>
          </a:glow>
        </a:effec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5C3F-FFBF-DB48-A576-1DAFBEAF4D55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ADE8D-D9E7-424B-9BF7-46E96F959D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302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на 2022 год  и на плановый 2023-2024 года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57166"/>
          <a:ext cx="8286809" cy="6185799"/>
        </p:xfrm>
        <a:graphic>
          <a:graphicData uri="http://schemas.openxmlformats.org/drawingml/2006/table">
            <a:tbl>
              <a:tblPr/>
              <a:tblGrid>
                <a:gridCol w="2481971"/>
                <a:gridCol w="407071"/>
                <a:gridCol w="568154"/>
                <a:gridCol w="755990"/>
                <a:gridCol w="605955"/>
                <a:gridCol w="509422"/>
                <a:gridCol w="719354"/>
                <a:gridCol w="652478"/>
                <a:gridCol w="824028"/>
                <a:gridCol w="76238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9 729,70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4 857,80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49,93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7 858,36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161,77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4 700,00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59,8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9 429,70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4 357,80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46,21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7 358,36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168,85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4 200,00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166,67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70 273,96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28 505,79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40,56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9 401,79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32,98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10 014,82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106,5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Жилищное  хозяйство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2 201,60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90,84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1 082,00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54,10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184,8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50 526,46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16 147,32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31,96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15,48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2 259,30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17 545,90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10 358,47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59,04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5 819,79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56,18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5 755,52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1180,57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охраны окружающей среды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1180,57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406,72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90,97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385,00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406,72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370,00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90,97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385,00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13224,11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13 350,00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100,95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82,40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13224,11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13 350,00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100,95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11 000,00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82,40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11 500,00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1 482,20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1 542,20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4 035,13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261,65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1 667,00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41,3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1481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1 541,00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104,05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1 603,00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1 603,00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1 667,00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104,0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Охрана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семьй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и детства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1,20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2432,13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508,68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157,27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физической культуры и спорта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508,68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157,27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112 270,23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64 642,42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57,58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47 577,68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73,60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43 181,82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90,8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241" y="7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Структура расходов бюджета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сельского поселения на 202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 год</a:t>
            </a:r>
            <a:endParaRPr lang="ru-RU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366015740"/>
              </p:ext>
            </p:extLst>
          </p:nvPr>
        </p:nvGraphicFramePr>
        <p:xfrm>
          <a:off x="457200" y="1143718"/>
          <a:ext cx="8075240" cy="5217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2022-2024 годы"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00035" y="2000239"/>
          <a:ext cx="8001056" cy="472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2602"/>
                <a:gridCol w="5078454"/>
              </a:tblGrid>
              <a:tr h="5450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Сумма, тыс.руб.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47834,66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2023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31677,28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39471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2024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27314,82</a:t>
                      </a:r>
                      <a:endParaRPr lang="ru-RU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Monotype Corsiva" pitchFamily="66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Объекты капитального строительства</a:t>
            </a:r>
            <a:endParaRPr lang="ru-RU" sz="4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571472" y="1214422"/>
          <a:ext cx="7858180" cy="535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0"/>
              </a:tblGrid>
              <a:tr h="8562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Наименование  объекта</a:t>
                      </a:r>
                      <a:endParaRPr lang="ru-RU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87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c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. Воскресенское Гатчинского района ЛО </a:t>
                      </a:r>
                      <a: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д.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Кобрино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( ул.Пушкина, Парковая)(Приречная, Центральная)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587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Газопровод  п.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Кобринское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( ул.Пушкина, Парковая)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Газопровод 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д.Новокузнецово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Гатчинского района ЛО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Газопровод  д.Погост Гатчинского района ЛО 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7828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/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Проектно-сметная документация Распределительный газопровод </a:t>
                      </a:r>
                      <a:r>
                        <a:rPr lang="ru-RU" sz="12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д.Меньково</a:t>
                      </a:r>
                      <a: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</a:t>
                      </a:r>
                      <a:br>
                        <a:rPr lang="ru-RU" sz="12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endParaRPr lang="ru-RU" sz="12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b"/>
                </a:tc>
              </a:tr>
              <a:tr h="19572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Monotype Corsiva" pitchFamily="66" charset="0"/>
                        </a:rPr>
                        <a:t>Итого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857232"/>
          <a:ext cx="7686700" cy="549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28596" y="1357298"/>
          <a:ext cx="8258204" cy="499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Численность постоянно зарегистрированного населения на территории Кобринского сельского поселения  составила   5778  (5918-2020г.) человек  (в летний период население увеличивается почти в 3-4 раза. Всего 16 населенных пунктов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134192873"/>
              </p:ext>
            </p:extLst>
          </p:nvPr>
        </p:nvGraphicFramePr>
        <p:xfrm>
          <a:off x="285720" y="642918"/>
          <a:ext cx="8501122" cy="57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Основные характеристики бюджета на 2022- 2024 года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643049"/>
          <a:ext cx="7615240" cy="494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810"/>
                <a:gridCol w="1903810"/>
                <a:gridCol w="1903810"/>
                <a:gridCol w="1903810"/>
              </a:tblGrid>
              <a:tr h="34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 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тыс.руб.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Доходы, 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62 842,42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46 977,68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43 781,82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18 745,40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19 655,40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19 766,40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безвозмездные, в том числе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44 097,02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27 322,28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24 015,42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 на выравнивание бюджетной обеспеченности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22 665,30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23 315,20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24 011,00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Расходы, в том числе: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64 642,42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48 877,68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45 681,82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условно утвержденные расходы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1 300,0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условно утвержденных расходов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без учета условно утвержденных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47 577,68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43 181,82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4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Дефицит (-)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- 1 800,0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- 1 900,0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- 1 900,0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Доходы бюджета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сельского поселения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на </a:t>
            </a: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2022-2024 гг. </a:t>
            </a:r>
            <a:r>
              <a:rPr lang="ru-RU" sz="1600" b="1" dirty="0">
                <a:latin typeface="Times New Roman" charset="0"/>
                <a:ea typeface="Times New Roman" charset="0"/>
                <a:cs typeface="Times New Roman" charset="0"/>
              </a:rPr>
              <a:t>(тыс. руб.) </a:t>
            </a:r>
            <a:endParaRPr lang="ru-RU" sz="28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497406"/>
          <a:ext cx="8001057" cy="4681846"/>
        </p:xfrm>
        <a:graphic>
          <a:graphicData uri="http://schemas.openxmlformats.org/drawingml/2006/table">
            <a:tbl>
              <a:tblPr/>
              <a:tblGrid>
                <a:gridCol w="2453073"/>
                <a:gridCol w="1109910"/>
                <a:gridCol w="1109127"/>
                <a:gridCol w="1109910"/>
                <a:gridCol w="1109127"/>
                <a:gridCol w="1109910"/>
              </a:tblGrid>
              <a:tr h="577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Фактическое поступление за 2020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Оценка 2021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2022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2023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FF6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2024 год</a:t>
                      </a:r>
                      <a:endParaRPr lang="ru-RU" sz="1600" dirty="0">
                        <a:solidFill>
                          <a:srgbClr val="FFFF66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 налоговые </a:t>
                      </a:r>
                      <a:b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и неналоговые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19 047,92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17 406,64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18 745,40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19 655,40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19 766,40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17 803,55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16 540,0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18 161,00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19 071,00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19 182,00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2 562,07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1 760,0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3 200,00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3 300,00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2 562,07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1 760,0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3 300,00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3 834,06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3 580,00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3 800,0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3 834,06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3 580,00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3 800,0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3 800,00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 НА СОВОКУПНЫЙ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26,27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НАЛОГИ НА ИМУЩЕСТВО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11 381,15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11 561,00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12 071,00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12 082,00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1 103,37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1 200,00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1 061,00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1 071,00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1 082,00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10 277,78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10 000,00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10 500,00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11 000,00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11 000,00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847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="" xmlns:p14="http://schemas.microsoft.com/office/powerpoint/2010/main" val="2134192873"/>
              </p:ext>
            </p:extLst>
          </p:nvPr>
        </p:nvGraphicFramePr>
        <p:xfrm>
          <a:off x="1043608" y="1143718"/>
          <a:ext cx="7344816" cy="5278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4241" y="7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Налоговые и неналоговые доходы</a:t>
            </a:r>
            <a:b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dirty="0" smtClean="0">
                <a:latin typeface="Times New Roman" charset="0"/>
                <a:ea typeface="Times New Roman" charset="0"/>
                <a:cs typeface="Times New Roman" charset="0"/>
              </a:rPr>
              <a:t>Кобринского 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сельского поселения на 202</a:t>
            </a:r>
            <a:r>
              <a:rPr lang="en-US" sz="2800" b="1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ru-RU" sz="2800" b="1" dirty="0">
                <a:latin typeface="Times New Roman" charset="0"/>
                <a:ea typeface="Times New Roman" charset="0"/>
                <a:cs typeface="Times New Roman" charset="0"/>
              </a:rPr>
              <a:t> год</a:t>
            </a:r>
            <a:endParaRPr lang="ru-RU" sz="24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charset="0"/>
                <a:ea typeface="Times New Roman" charset="0"/>
                <a:cs typeface="Times New Roman" charset="0"/>
              </a:rPr>
              <a:t>Расходы </a:t>
            </a:r>
            <a:r>
              <a:rPr lang="ru-RU" sz="3200" dirty="0">
                <a:latin typeface="Times New Roman" charset="0"/>
                <a:ea typeface="Times New Roman" charset="0"/>
                <a:cs typeface="Times New Roman" charset="0"/>
              </a:rPr>
              <a:t>бюджета Кобринского сельского поселения на 2022-2024 гг. (тыс. руб.) 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142984"/>
          <a:ext cx="8143931" cy="5364741"/>
        </p:xfrm>
        <a:graphic>
          <a:graphicData uri="http://schemas.openxmlformats.org/drawingml/2006/table">
            <a:tbl>
              <a:tblPr/>
              <a:tblGrid>
                <a:gridCol w="2439177"/>
                <a:gridCol w="400053"/>
                <a:gridCol w="558360"/>
                <a:gridCol w="742955"/>
                <a:gridCol w="595508"/>
                <a:gridCol w="500637"/>
                <a:gridCol w="706950"/>
                <a:gridCol w="641227"/>
                <a:gridCol w="809822"/>
                <a:gridCol w="749242"/>
              </a:tblGrid>
              <a:tr h="275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2021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2022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2023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2022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2024 год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к 2023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  <a:tr h="542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14 746,89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14 919,23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101,17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14 200,00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95,18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14 500,00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102,1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местных администраций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13 952,74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14 000,00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100,34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13800,00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98,57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13 800,0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219,23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270,07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123,19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общегосудавственные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вопросы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474,92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549,16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115,63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300,00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54,63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полномочий по первичному воинскому учету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297,40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420,00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Предупреждение и ликвидация последствий чрезвычайных ситуаций и стихийных бедствий, гражданская оборона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09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противопожарной безопасности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180,00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220,00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01" marR="4620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33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718</TotalTime>
  <Words>902</Words>
  <Application>Microsoft Office PowerPoint</Application>
  <PresentationFormat>Экран (4:3)</PresentationFormat>
  <Paragraphs>460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Проект решения о бюджете Кобринского сельского поселения на 2022 год  и на плановый 2023-2024 года</vt:lpstr>
      <vt:lpstr>ФЗ от 06.10.2003 №  131-ФЗ «Об общих принципах организации местного самоуправления в Российской Федерации»</vt:lpstr>
      <vt:lpstr>Слайд 3</vt:lpstr>
      <vt:lpstr>Слайд 4</vt:lpstr>
      <vt:lpstr>Слайд 5</vt:lpstr>
      <vt:lpstr>Основные характеристики бюджета на 2022- 2024 года  </vt:lpstr>
      <vt:lpstr>Доходы бюджета Кобринского сельского поселения на 2022-2024 гг. (тыс. руб.) </vt:lpstr>
      <vt:lpstr>Налоговые и неналоговые доходы Кобринского сельского поселения на 2022 год</vt:lpstr>
      <vt:lpstr>Расходы бюджета Кобринского сельского поселения на 2022-2024 гг. (тыс. руб.) </vt:lpstr>
      <vt:lpstr>Слайд 10</vt:lpstr>
      <vt:lpstr>Структура расходов бюджета  Кобринского сельского поселения на 2022 год</vt:lpstr>
      <vt:lpstr>Муниципальная программа "Социально-экономическое развитие муниципального образования Кобринского сельского поселения Гатчинского муниципального района Ленинградской области на 2022-2024 годы"</vt:lpstr>
      <vt:lpstr>Объекты капитального строительства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76</cp:revision>
  <dcterms:created xsi:type="dcterms:W3CDTF">2021-03-03T07:54:27Z</dcterms:created>
  <dcterms:modified xsi:type="dcterms:W3CDTF">2022-11-11T09:03:16Z</dcterms:modified>
</cp:coreProperties>
</file>