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6" r:id="rId3"/>
    <p:sldId id="269" r:id="rId4"/>
    <p:sldId id="268" r:id="rId5"/>
    <p:sldId id="270" r:id="rId6"/>
    <p:sldId id="262" r:id="rId7"/>
    <p:sldId id="258" r:id="rId8"/>
    <p:sldId id="263" r:id="rId9"/>
    <p:sldId id="261" r:id="rId10"/>
    <p:sldId id="264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7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view3D>
      <c:perspective val="30"/>
    </c:view3D>
    <c:plotArea>
      <c:layout>
        <c:manualLayout>
          <c:layoutTarget val="inner"/>
          <c:xMode val="edge"/>
          <c:yMode val="edge"/>
          <c:x val="9.6272143434577281E-2"/>
          <c:y val="4.1959673554492115E-2"/>
          <c:w val="0.90372785656542443"/>
          <c:h val="0.477857378953748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население  Кобринского поселения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1312</c:v>
                </c:pt>
                <c:pt idx="1">
                  <c:v>1104</c:v>
                </c:pt>
                <c:pt idx="2">
                  <c:v>1314</c:v>
                </c:pt>
                <c:pt idx="3">
                  <c:v>512</c:v>
                </c:pt>
                <c:pt idx="4">
                  <c:v>153</c:v>
                </c:pt>
                <c:pt idx="5">
                  <c:v>31</c:v>
                </c:pt>
                <c:pt idx="6">
                  <c:v>536</c:v>
                </c:pt>
                <c:pt idx="7">
                  <c:v>87</c:v>
                </c:pt>
                <c:pt idx="8">
                  <c:v>124</c:v>
                </c:pt>
                <c:pt idx="9">
                  <c:v>69</c:v>
                </c:pt>
                <c:pt idx="10">
                  <c:v>171</c:v>
                </c:pt>
                <c:pt idx="11">
                  <c:v>351</c:v>
                </c:pt>
                <c:pt idx="12">
                  <c:v>39</c:v>
                </c:pt>
                <c:pt idx="13">
                  <c:v>28</c:v>
                </c:pt>
                <c:pt idx="14">
                  <c:v>24</c:v>
                </c:pt>
                <c:pt idx="15">
                  <c:v>271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хозяйств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1328</c:v>
                </c:pt>
                <c:pt idx="1">
                  <c:v>1204</c:v>
                </c:pt>
                <c:pt idx="2">
                  <c:v>1121</c:v>
                </c:pt>
                <c:pt idx="3">
                  <c:v>535</c:v>
                </c:pt>
                <c:pt idx="4">
                  <c:v>534</c:v>
                </c:pt>
                <c:pt idx="5">
                  <c:v>356</c:v>
                </c:pt>
                <c:pt idx="6">
                  <c:v>281</c:v>
                </c:pt>
                <c:pt idx="7">
                  <c:v>186</c:v>
                </c:pt>
                <c:pt idx="8">
                  <c:v>193</c:v>
                </c:pt>
                <c:pt idx="9">
                  <c:v>124</c:v>
                </c:pt>
                <c:pt idx="10">
                  <c:v>92</c:v>
                </c:pt>
                <c:pt idx="11">
                  <c:v>79</c:v>
                </c:pt>
                <c:pt idx="12">
                  <c:v>35</c:v>
                </c:pt>
                <c:pt idx="13">
                  <c:v>36</c:v>
                </c:pt>
                <c:pt idx="14">
                  <c:v>25</c:v>
                </c:pt>
                <c:pt idx="15">
                  <c:v>23</c:v>
                </c:pt>
              </c:numCache>
            </c:numRef>
          </c:val>
        </c:ser>
        <c:shape val="cylinder"/>
        <c:axId val="97595776"/>
        <c:axId val="97598848"/>
        <c:axId val="0"/>
      </c:bar3DChart>
      <c:catAx>
        <c:axId val="97595776"/>
        <c:scaling>
          <c:orientation val="minMax"/>
        </c:scaling>
        <c:axPos val="b"/>
        <c:tickLblPos val="nextTo"/>
        <c:crossAx val="97598848"/>
        <c:crosses val="autoZero"/>
        <c:auto val="1"/>
        <c:lblAlgn val="ctr"/>
        <c:lblOffset val="100"/>
      </c:catAx>
      <c:valAx>
        <c:axId val="97598848"/>
        <c:scaling>
          <c:orientation val="minMax"/>
        </c:scaling>
        <c:axPos val="l"/>
        <c:numFmt formatCode="General" sourceLinked="1"/>
        <c:tickLblPos val="nextTo"/>
        <c:crossAx val="97595776"/>
        <c:crosses val="autoZero"/>
        <c:crossBetween val="between"/>
      </c:valAx>
      <c:spPr>
        <a:solidFill>
          <a:schemeClr val="accent1">
            <a:lumMod val="60000"/>
            <a:lumOff val="40000"/>
          </a:schemeClr>
        </a:solidFill>
      </c:spPr>
    </c:plotArea>
    <c:legend>
      <c:legendPos val="r"/>
      <c:layout>
        <c:manualLayout>
          <c:xMode val="edge"/>
          <c:yMode val="edge"/>
          <c:x val="0.6574395594974406"/>
          <c:y val="2.2515236028646845E-3"/>
          <c:w val="0.33794684655404617"/>
          <c:h val="0.3784421608266190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Общая площадь </a:t>
            </a:r>
            <a:r>
              <a:rPr lang="ru-RU" dirty="0" smtClean="0"/>
              <a:t>Кобринского сельского </a:t>
            </a:r>
            <a:r>
              <a:rPr lang="ru-RU" dirty="0"/>
              <a:t>поселения 9927,2 </a:t>
            </a:r>
            <a:r>
              <a:rPr lang="ru-RU" dirty="0" smtClean="0"/>
              <a:t>га , из них: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площадь Кобринского поселения 9927,2 га</c:v>
                </c:pt>
              </c:strCache>
            </c:strRef>
          </c:tx>
          <c:dLbls>
            <c:dLbl>
              <c:idx val="1"/>
              <c:layout>
                <c:manualLayout>
                  <c:x val="0.21383647798742203"/>
                  <c:y val="3.8684794342602634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9182389937106922"/>
                  <c:y val="-3.0698380914212293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1">
                  <c:v>населенные пункты</c:v>
                </c:pt>
                <c:pt idx="2">
                  <c:v>СНТ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1208.0999999999999</c:v>
                </c:pt>
                <c:pt idx="2">
                  <c:v>485.9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olidFill>
              <a:srgbClr val="00B0F0"/>
            </a:solidFill>
          </c:spPr>
          <c:explosion val="23"/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доходы(Налоговые и неналоговые доходы)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20451.21</c:v>
                </c:pt>
                <c:pt idx="1">
                  <c:v>80980.570000000007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</c:pie3DChart>
    </c:plotArea>
    <c:legend>
      <c:legendPos val="r"/>
      <c:layout>
        <c:manualLayout>
          <c:xMode val="edge"/>
          <c:yMode val="edge"/>
          <c:x val="0.64629082822981043"/>
          <c:y val="3.1792386697809455E-2"/>
          <c:w val="0.34353334305434069"/>
          <c:h val="0.45299039869966046"/>
        </c:manualLayout>
      </c:layout>
      <c:txPr>
        <a:bodyPr/>
        <a:lstStyle/>
        <a:p>
          <a:pPr>
            <a:defRPr b="1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Налоговые  и неналоговые доходы за </a:t>
            </a:r>
            <a:r>
              <a:rPr lang="ru-RU" sz="2400" baseline="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2022 г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Кобринского</a:t>
            </a:r>
            <a:r>
              <a:rPr lang="ru-RU" sz="2400" baseline="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сельского поселения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c:rich>
      </c:tx>
      <c:layout/>
      <c:spPr>
        <a:solidFill>
          <a:schemeClr val="accent1"/>
        </a:solidFill>
      </c:spPr>
    </c:title>
    <c:view3D>
      <c:perspective val="30"/>
    </c:view3D>
    <c:plotArea>
      <c:layout>
        <c:manualLayout>
          <c:layoutTarget val="inner"/>
          <c:xMode val="edge"/>
          <c:yMode val="edge"/>
          <c:x val="2.2503440697611753E-2"/>
          <c:y val="0.24408513950782862"/>
          <c:w val="0.6427699026985666"/>
          <c:h val="0.72339475734967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olidFill>
              <a:srgbClr val="00B0F0"/>
            </a:solidFill>
          </c:spPr>
          <c:explosion val="28"/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20.45</c:v>
                </c:pt>
                <c:pt idx="1">
                  <c:v>2.98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16501212320021"/>
          <c:y val="0.32330799476018995"/>
          <c:w val="0.34097447940541425"/>
          <c:h val="0.200854228851050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1607726299713334E-2"/>
          <c:w val="0.84582236666671673"/>
          <c:h val="0.810576134263026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explosion val="31"/>
          <c:dPt>
            <c:idx val="0"/>
            <c:explosion val="0"/>
          </c:dPt>
          <c:dPt>
            <c:idx val="1"/>
            <c:explosion val="12"/>
          </c:dPt>
          <c:dPt>
            <c:idx val="2"/>
            <c:explosion val="13"/>
          </c:dPt>
          <c:dPt>
            <c:idx val="3"/>
            <c:explosion val="53"/>
          </c:dPt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земельный налог</c:v>
                </c:pt>
                <c:pt idx="1">
                  <c:v>налог на доходы физических лиц</c:v>
                </c:pt>
                <c:pt idx="2">
                  <c:v>доходы от уплаты акцизов </c:v>
                </c:pt>
                <c:pt idx="3">
                  <c:v>налог на имущество физических лиц </c:v>
                </c:pt>
                <c:pt idx="4">
                  <c:v>Единый сельскохозяйственный налог</c:v>
                </c:pt>
                <c:pt idx="5">
                  <c:v>доходы от использования имущества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11169.32</c:v>
                </c:pt>
                <c:pt idx="1">
                  <c:v>2931.4100000000012</c:v>
                </c:pt>
                <c:pt idx="2">
                  <c:v>4497.6200000000026</c:v>
                </c:pt>
                <c:pt idx="3">
                  <c:v>826.56</c:v>
                </c:pt>
                <c:pt idx="4">
                  <c:v>18.22</c:v>
                </c:pt>
                <c:pt idx="5">
                  <c:v>932.31999999999971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061-4151-8450-4354F0ED2A3F}"/>
            </c:ext>
          </c:extLst>
        </c:ser>
      </c:pie3DChart>
    </c:plotArea>
    <c:legend>
      <c:legendPos val="r"/>
      <c:layout>
        <c:manualLayout>
          <c:xMode val="edge"/>
          <c:yMode val="edge"/>
          <c:x val="0.77570746496094345"/>
          <c:y val="0.17729779802961831"/>
          <c:w val="0.16438228749963701"/>
          <c:h val="0.63126605994600438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6677034003947078E-3"/>
          <c:y val="4.2187960600965385E-2"/>
          <c:w val="0.66077639078256389"/>
          <c:h val="0.75287600272058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4"/>
            <c:explosion val="28"/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elete val="1"/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 ЛО</c:v>
                </c:pt>
                <c:pt idx="1">
                  <c:v>Субсидии на осущ.дорожной деятельности в отношении автомобильных дорог и ремонтдворовой территории </c:v>
                </c:pt>
                <c:pt idx="2">
                  <c:v>прочие субсидии бюджетам сельских поселений</c:v>
                </c:pt>
                <c:pt idx="3">
                  <c:v>субвенции бюджету КОБРИНСКОГО СП</c:v>
                </c:pt>
                <c:pt idx="4">
                  <c:v>ИНЫЕ МЕЖБЮДЖЕТНЫЕ ТРАНСФЕРЫ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22665.3</c:v>
                </c:pt>
                <c:pt idx="1">
                  <c:v>3171.98</c:v>
                </c:pt>
                <c:pt idx="2">
                  <c:v>21750.84</c:v>
                </c:pt>
                <c:pt idx="3">
                  <c:v>303.12</c:v>
                </c:pt>
                <c:pt idx="4">
                  <c:v>4987.78</c:v>
                </c:pt>
                <c:pt idx="5">
                  <c:v>458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383964723535517"/>
          <c:y val="0"/>
          <c:w val="0.32300267656569226"/>
          <c:h val="0.96231168454504068"/>
        </c:manualLayout>
      </c:layout>
      <c:spPr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3328210624069045E-2"/>
          <c:w val="0.7174783356322405"/>
          <c:h val="0.815620628007881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4"/>
            <c:explosion val="5"/>
          </c:dPt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18467.990000000005</c:v>
                </c:pt>
                <c:pt idx="1">
                  <c:v>299.60000000000002</c:v>
                </c:pt>
                <c:pt idx="2">
                  <c:v>70.930000000000007</c:v>
                </c:pt>
                <c:pt idx="3">
                  <c:v>6574.9</c:v>
                </c:pt>
                <c:pt idx="4">
                  <c:v>40110.75</c:v>
                </c:pt>
                <c:pt idx="5">
                  <c:v>515.26</c:v>
                </c:pt>
                <c:pt idx="6">
                  <c:v>14719.07</c:v>
                </c:pt>
                <c:pt idx="7">
                  <c:v>1479.6699999999998</c:v>
                </c:pt>
                <c:pt idx="8">
                  <c:v>177.20999999999998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875983340205351"/>
          <c:y val="7.0351522182590692E-2"/>
          <c:w val="0.27071524623086984"/>
          <c:h val="0.92964847781740945"/>
        </c:manualLayout>
      </c:layout>
      <c:txPr>
        <a:bodyPr/>
        <a:lstStyle/>
        <a:p>
          <a:pPr>
            <a:defRPr sz="1200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0.93997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386" y="4479673"/>
          <a:ext cx="4286305" cy="11135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Неналоговые </a:t>
          </a: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доходы</a:t>
          </a: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:</a:t>
          </a:r>
        </a:p>
        <a:p xmlns:a="http://schemas.openxmlformats.org/drawingml/2006/main">
          <a:pPr algn="ctr" rtl="0">
            <a:defRPr sz="1000"/>
          </a:pPr>
          <a:r>
            <a:rPr lang="ru-RU" sz="2000" b="1" i="0" u="sng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2,98</a:t>
          </a:r>
          <a:r>
            <a:rPr lang="ru-RU" sz="1600" b="1" i="0" u="sng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млн. рублей</a:t>
          </a:r>
          <a:r>
            <a:rPr lang="ru-RU" sz="2000" b="1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0.00542</cdr:x>
      <cdr:y>0.7561</cdr:y>
    </cdr:from>
    <cdr:to>
      <cdr:x>0.44555</cdr:x>
      <cdr:y>0.94324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42834" y="4429156"/>
          <a:ext cx="3477473" cy="10962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Налоговые доходы:</a:t>
          </a:r>
          <a:endParaRPr lang="ru-RU" sz="2000" b="1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20,45  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0.35538</cdr:x>
      <cdr:y>0.82115</cdr:y>
    </cdr:from>
    <cdr:to>
      <cdr:x>0.63638</cdr:x>
      <cdr:y>0.91654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71865" y="4919679"/>
          <a:ext cx="2428963" cy="571503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latin typeface="Times New Roman" pitchFamily="18" charset="0"/>
              <a:cs typeface="Times New Roman" pitchFamily="18" charset="0"/>
            </a:rPr>
            <a:t>налог на доходы физических лиц (НДФЛ) –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14 </a:t>
          </a:r>
          <a:r>
            <a:rPr lang="ru-RU" sz="1200" b="1" dirty="0">
              <a:latin typeface="Times New Roman" pitchFamily="18" charset="0"/>
              <a:cs typeface="Times New Roman" pitchFamily="18" charset="0"/>
            </a:rPr>
            <a:t>%</a:t>
          </a:r>
          <a:endParaRPr lang="ru-RU" sz="1200" b="1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0.05785</cdr:x>
      <cdr:y>0.82115</cdr:y>
    </cdr:from>
    <cdr:to>
      <cdr:x>0.27273</cdr:x>
      <cdr:y>0.91654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00097" y="4919679"/>
          <a:ext cx="1857422" cy="571504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lnSpc>
              <a:spcPts val="1100"/>
            </a:lnSpc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уплаты акцизов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23%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0.03306</cdr:x>
      <cdr:y>0.0461</cdr:y>
    </cdr:from>
    <cdr:to>
      <cdr:x>0.30579</cdr:x>
      <cdr:y>0.12957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85752" y="276209"/>
          <a:ext cx="2357454" cy="50006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алог на имущество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физических лиц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4,6 %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0.33884</cdr:x>
      <cdr:y>0.0461</cdr:y>
    </cdr:from>
    <cdr:to>
      <cdr:x>0.61157</cdr:x>
      <cdr:y>0.12957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928958" y="276209"/>
          <a:ext cx="2357450" cy="50006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Единый сельхозналог– 0,1%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0.66943</cdr:x>
      <cdr:y>0.82115</cdr:y>
    </cdr:from>
    <cdr:to>
      <cdr:x>0.89257</cdr:x>
      <cdr:y>0.91654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786509" y="4919679"/>
          <a:ext cx="1928822" cy="571503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земельный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налог–45 ,3%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0.66942</cdr:x>
      <cdr:y>0.51113</cdr:y>
    </cdr:from>
    <cdr:to>
      <cdr:x>0.82645</cdr:x>
      <cdr:y>0.82115</cdr:y>
    </cdr:to>
    <cdr:sp macro="" textlink="">
      <cdr:nvSpPr>
        <cdr:cNvPr id="26" name="Прямая со стрелкой 25"/>
        <cdr:cNvSpPr/>
      </cdr:nvSpPr>
      <cdr:spPr bwMode="auto">
        <a:xfrm xmlns:a="http://schemas.openxmlformats.org/drawingml/2006/main" rot="16200000" flipH="1">
          <a:off x="5536445" y="3312324"/>
          <a:ext cx="1857388" cy="1357322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bg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0.30579</cdr:x>
      <cdr:y>0.61844</cdr:y>
    </cdr:from>
    <cdr:to>
      <cdr:x>0.53719</cdr:x>
      <cdr:y>0.82963</cdr:y>
    </cdr:to>
    <cdr:sp macro="" textlink="">
      <cdr:nvSpPr>
        <cdr:cNvPr id="29" name="Прямая со стрелкой 28"/>
        <cdr:cNvSpPr/>
      </cdr:nvSpPr>
      <cdr:spPr bwMode="auto">
        <a:xfrm xmlns:a="http://schemas.openxmlformats.org/drawingml/2006/main" rot="5400000" flipV="1">
          <a:off x="3010706" y="3337738"/>
          <a:ext cx="1265266" cy="2000261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0.14049</cdr:x>
      <cdr:y>0.49921</cdr:y>
    </cdr:from>
    <cdr:to>
      <cdr:x>0.14578</cdr:x>
      <cdr:y>0.82115</cdr:y>
    </cdr:to>
    <cdr:sp macro="" textlink="">
      <cdr:nvSpPr>
        <cdr:cNvPr id="32" name="Прямая со стрелкой 31"/>
        <cdr:cNvSpPr/>
      </cdr:nvSpPr>
      <cdr:spPr bwMode="auto">
        <a:xfrm xmlns:a="http://schemas.openxmlformats.org/drawingml/2006/main" rot="5400000" flipH="1">
          <a:off x="272854" y="3932405"/>
          <a:ext cx="1928826" cy="45719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0.35537</cdr:x>
      <cdr:y>0.14149</cdr:y>
    </cdr:from>
    <cdr:to>
      <cdr:x>0.41322</cdr:x>
      <cdr:y>0.21304</cdr:y>
    </cdr:to>
    <cdr:sp macro="" textlink="">
      <cdr:nvSpPr>
        <cdr:cNvPr id="39" name="Прямая со стрелкой 38"/>
        <cdr:cNvSpPr/>
      </cdr:nvSpPr>
      <cdr:spPr bwMode="auto">
        <a:xfrm xmlns:a="http://schemas.openxmlformats.org/drawingml/2006/main" flipH="1">
          <a:off x="3071834" y="847698"/>
          <a:ext cx="500038" cy="428643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0.19835</cdr:x>
      <cdr:y>0.12957</cdr:y>
    </cdr:from>
    <cdr:to>
      <cdr:x>0.2562</cdr:x>
      <cdr:y>0.18919</cdr:y>
    </cdr:to>
    <cdr:sp macro="" textlink="">
      <cdr:nvSpPr>
        <cdr:cNvPr id="41" name="Прямая со стрелкой 40"/>
        <cdr:cNvSpPr/>
      </cdr:nvSpPr>
      <cdr:spPr bwMode="auto">
        <a:xfrm xmlns:a="http://schemas.openxmlformats.org/drawingml/2006/main">
          <a:off x="1714512" y="776275"/>
          <a:ext cx="500061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0.61983</cdr:x>
      <cdr:y>0.0461</cdr:y>
    </cdr:from>
    <cdr:to>
      <cdr:x>0.87603</cdr:x>
      <cdr:y>0.12957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5357850" y="276209"/>
          <a:ext cx="2214574" cy="50006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 w="9525" cap="flat" cmpd="sng" algn="ctr">
          <a:solidFill>
            <a:srgbClr val="00B0F0"/>
          </a:solidFill>
          <a:prstDash val="solid"/>
        </a:ln>
        <a:effectLst xmlns:a="http://schemas.openxmlformats.org/drawingml/2006/main">
          <a:outerShdw blurRad="57150" dist="38100" dir="5400000" algn="ctr" rotWithShape="0">
            <a:srgbClr val="10CF9B">
              <a:shade val="9000"/>
              <a:satMod val="105000"/>
              <a:alpha val="48000"/>
            </a:srgbClr>
          </a:outerShdw>
        </a:effectLst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onstant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onstant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onstant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onstant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onstant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onstant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onstant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onstant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использования имущества – 13%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0.40496</cdr:x>
      <cdr:y>0.08187</cdr:y>
    </cdr:from>
    <cdr:to>
      <cdr:x>0.69256</cdr:x>
      <cdr:y>0.2488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 rot="5400000">
          <a:off x="4243411" y="-252426"/>
          <a:ext cx="1000115" cy="248601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0.23356</cdr:x>
      <cdr:y>0.3816</cdr:y>
    </cdr:from>
    <cdr:to>
      <cdr:x>0.40658</cdr:x>
      <cdr:y>0.5625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1928826"/>
          <a:ext cx="1428760" cy="914400"/>
        </a:xfrm>
        <a:prstGeom xmlns:a="http://schemas.openxmlformats.org/drawingml/2006/main" prst="rect">
          <a:avLst/>
        </a:prstGeom>
        <a:effectLst xmlns:a="http://schemas.openxmlformats.org/drawingml/2006/main">
          <a:innerShdw blurRad="114300">
            <a:prstClr val="black"/>
          </a:innerShdw>
        </a:effectLst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obrino@yandex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57664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Отчет об исполнении бюджета Кобринского сельского поселения на 2022 год 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57166"/>
            <a:ext cx="1000132" cy="1317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Расходов бюджета Кобринского сельского поселения за 2022 г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428596" y="1000108"/>
          <a:ext cx="8258205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7758138" cy="38457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Администрация Кобринского сельского поселения Гатчинского муниципального района Ленинградской области</a:t>
            </a:r>
          </a:p>
          <a:p>
            <a:r>
              <a:rPr lang="ru-RU" sz="2400" dirty="0" smtClean="0"/>
              <a:t>188355, Ленинградская область,</a:t>
            </a:r>
          </a:p>
          <a:p>
            <a:r>
              <a:rPr lang="ru-RU" sz="2400" dirty="0" smtClean="0"/>
              <a:t>Гатчинский район, п. </a:t>
            </a:r>
            <a:r>
              <a:rPr lang="ru-RU" sz="2400" dirty="0" err="1" smtClean="0"/>
              <a:t>Кобринское,ул.Центральная</a:t>
            </a:r>
            <a:r>
              <a:rPr lang="ru-RU" sz="2400" dirty="0" smtClean="0"/>
              <a:t> д.16</a:t>
            </a:r>
          </a:p>
          <a:p>
            <a:r>
              <a:rPr lang="ru-RU" sz="2400" dirty="0" smtClean="0"/>
              <a:t>Тел.(81371)58-208</a:t>
            </a:r>
          </a:p>
          <a:p>
            <a:r>
              <a:rPr lang="ru-RU" sz="2400" b="1" dirty="0" err="1" smtClean="0"/>
              <a:t>Эл.адрес</a:t>
            </a:r>
            <a:r>
              <a:rPr lang="ru-RU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chemeClr val="accent1"/>
                </a:solidFill>
                <a:hlinkClick r:id="rId2"/>
              </a:rPr>
              <a:t>kobrino@yandex.ru</a:t>
            </a:r>
            <a:endParaRPr lang="ru-RU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https://www.</a:t>
            </a:r>
            <a:r>
              <a:rPr lang="ru-RU" sz="2400" dirty="0" err="1" smtClean="0"/>
              <a:t>кобринское.рф</a:t>
            </a:r>
            <a:r>
              <a:rPr lang="ru-RU" sz="2400" dirty="0" smtClean="0"/>
              <a:t>/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143932" cy="830997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Правовые основы формирования  бюджета Кобринского сельского поселения  за 2022 год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.09.2021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41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4387" y="0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1357298"/>
          <a:ext cx="8258204" cy="499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214290"/>
            <a:ext cx="7429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Численность постоянно зарегистрированного населения на территории Кобринского сельского поселения  составила   6152  (5918-2020г.) человек  (в летний период население увеличивается почти в 3-4 раза. Всего 16 населенных пунктов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857232"/>
          <a:ext cx="7686700" cy="54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Экономическое развитие муниципального образования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920084"/>
            <a:ext cx="8186766" cy="4580749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Экономически активное население поселения составляет 2770 человек. Около 80% трудоспособного населения выезжает на работу в Гатчину и Санкт-Петербург. Среднесписочная численность работников в экономике за </a:t>
            </a:r>
            <a:r>
              <a:rPr lang="ru-RU" sz="1800" dirty="0" smtClean="0"/>
              <a:t>2022 </a:t>
            </a:r>
            <a:r>
              <a:rPr lang="ru-RU" sz="1800" dirty="0" smtClean="0"/>
              <a:t>год – </a:t>
            </a:r>
            <a:r>
              <a:rPr lang="ru-RU" sz="1800" dirty="0" smtClean="0"/>
              <a:t>142</a:t>
            </a:r>
            <a:r>
              <a:rPr lang="ru-RU" sz="1800" dirty="0" smtClean="0"/>
              <a:t> </a:t>
            </a:r>
            <a:r>
              <a:rPr lang="ru-RU" sz="1800" dirty="0" smtClean="0"/>
              <a:t>человек.</a:t>
            </a:r>
          </a:p>
          <a:p>
            <a:r>
              <a:rPr lang="ru-RU" sz="1800" dirty="0" smtClean="0"/>
              <a:t>Уровень регистрируемой безработицы составляет </a:t>
            </a:r>
            <a:r>
              <a:rPr lang="ru-RU" sz="1800" dirty="0" smtClean="0"/>
              <a:t>0,17 </a:t>
            </a:r>
            <a:r>
              <a:rPr lang="ru-RU" sz="1800" dirty="0" smtClean="0"/>
              <a:t>%. </a:t>
            </a:r>
          </a:p>
          <a:p>
            <a:r>
              <a:rPr lang="ru-RU" sz="1800" dirty="0" smtClean="0"/>
              <a:t>Уровень среднемесячной зарплаты на территории поселения на 2023 год – </a:t>
            </a:r>
            <a:r>
              <a:rPr lang="ru-RU" sz="1800" dirty="0" smtClean="0"/>
              <a:t>45100,7  </a:t>
            </a:r>
            <a:r>
              <a:rPr lang="ru-RU" sz="1800" dirty="0" smtClean="0"/>
              <a:t>рублей.</a:t>
            </a:r>
          </a:p>
          <a:p>
            <a:r>
              <a:rPr lang="ru-RU" sz="1800" dirty="0" smtClean="0"/>
              <a:t>На территории Кобринского сельского поселения расположено </a:t>
            </a:r>
            <a:r>
              <a:rPr lang="ru-RU" sz="1800" b="1" dirty="0" smtClean="0"/>
              <a:t>4 </a:t>
            </a:r>
            <a:r>
              <a:rPr lang="ru-RU" sz="1800" dirty="0" smtClean="0"/>
              <a:t>предприятия,               занимающихся сельскохозяйственным производством:</a:t>
            </a:r>
          </a:p>
          <a:p>
            <a:r>
              <a:rPr lang="ru-RU" sz="1800" dirty="0" smtClean="0"/>
              <a:t>1) ООО «</a:t>
            </a:r>
            <a:r>
              <a:rPr lang="ru-RU" sz="1800" dirty="0" err="1" smtClean="0"/>
              <a:t>Суйдинское</a:t>
            </a:r>
            <a:r>
              <a:rPr lang="ru-RU" sz="1800" dirty="0" smtClean="0"/>
              <a:t>»: </a:t>
            </a:r>
            <a:endParaRPr lang="ru-RU" sz="1800" b="1" dirty="0" smtClean="0"/>
          </a:p>
          <a:p>
            <a:r>
              <a:rPr lang="ru-RU" sz="1800" dirty="0" smtClean="0"/>
              <a:t>2) ООО «Семеноводство»:</a:t>
            </a:r>
            <a:endParaRPr lang="ru-RU" sz="1800" b="1" dirty="0" smtClean="0"/>
          </a:p>
          <a:p>
            <a:r>
              <a:rPr lang="ru-RU" sz="1800" dirty="0" smtClean="0"/>
              <a:t>3) Государственное научное учреждение </a:t>
            </a:r>
            <a:r>
              <a:rPr lang="ru-RU" sz="1800" dirty="0" err="1" smtClean="0"/>
              <a:t>Меньковская</a:t>
            </a:r>
            <a:r>
              <a:rPr lang="ru-RU" sz="1800" dirty="0" smtClean="0"/>
              <a:t> опытная станция                                   агрофизического института:</a:t>
            </a:r>
            <a:endParaRPr lang="ru-RU" sz="1800" b="1" dirty="0" smtClean="0"/>
          </a:p>
          <a:p>
            <a:r>
              <a:rPr lang="ru-RU" sz="1800" dirty="0" smtClean="0"/>
              <a:t>4) ООО «UNI DAN», ООО «Бастион</a:t>
            </a:r>
            <a:r>
              <a:rPr lang="ru-RU" sz="1800" b="1" dirty="0" smtClean="0"/>
              <a:t>» 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87398" cy="714380"/>
          </a:xfrm>
          <a:solidFill>
            <a:schemeClr val="accent1"/>
          </a:solidFill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alt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СТРУКТУРА ДОХОДОВ БЮДЖЕТА </a:t>
            </a: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за 2022 год</a:t>
            </a:r>
            <a:r>
              <a:rPr lang="ru-RU" alt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/>
            </a:r>
            <a:br>
              <a:rPr lang="ru-RU" alt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</a:br>
            <a:endParaRPr lang="ru-RU" altLang="ru-RU" sz="28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696477"/>
              </p:ext>
            </p:extLst>
          </p:nvPr>
        </p:nvGraphicFramePr>
        <p:xfrm>
          <a:off x="827584" y="764704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6" name="Прямая со стрелкой 5">
            <a:extLst>
              <a:ext uri="{FF2B5EF4-FFF2-40B4-BE49-F238E27FC236}">
                <a16:creationId xmlns:c="http://schemas.openxmlformats.org/drawingml/2006/chart" xmlns:cdr="http://schemas.openxmlformats.org/drawingml/2006/chartDrawing" xmlns:a16="http://schemas.microsoft.com/office/drawing/2014/main" xmlns="" xmlns:lc="http://schemas.openxmlformats.org/drawingml/2006/lockedCanvas" id="{EE62C396-A855-40E9-B9EF-1A16E782F9C1}"/>
              </a:ext>
            </a:extLst>
          </p:cNvPr>
          <p:cNvCxnSpPr/>
          <p:nvPr/>
        </p:nvCxnSpPr>
        <p:spPr>
          <a:xfrm>
            <a:off x="4241335" y="2408707"/>
            <a:ext cx="661331" cy="2040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292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214290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937"/>
            <a:ext cx="7032274" cy="777857"/>
          </a:xfrm>
          <a:solidFill>
            <a:schemeClr val="accent1"/>
          </a:solidFill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за 2022 г</a:t>
            </a:r>
            <a:endParaRPr lang="ru-RU" altLang="ru-RU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0127170"/>
              </p:ext>
            </p:extLst>
          </p:nvPr>
        </p:nvGraphicFramePr>
        <p:xfrm>
          <a:off x="357158" y="866775"/>
          <a:ext cx="8643997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3133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Безвозмездные поступления от других бюджетов РФ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1071537" y="1071547"/>
          <a:ext cx="7615263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607</TotalTime>
  <Words>368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Отчет об исполнении бюджета Кобринского сельского поселения на 2022 год </vt:lpstr>
      <vt:lpstr>ФЗ от 06.10.2003 №  131-ФЗ «Об общих принципах организации местного самоуправления в Российской Федерации»</vt:lpstr>
      <vt:lpstr>Слайд 3</vt:lpstr>
      <vt:lpstr>Слайд 4</vt:lpstr>
      <vt:lpstr>Экономическое развитие муниципального образования</vt:lpstr>
      <vt:lpstr>СТРУКТУРА ДОХОДОВ БЮДЖЕТА за 2022 год </vt:lpstr>
      <vt:lpstr>Слайд 7</vt:lpstr>
      <vt:lpstr>Структура собственных доходов за 2022 г</vt:lpstr>
      <vt:lpstr>Безвозмездные поступления от других бюджетов РФ</vt:lpstr>
      <vt:lpstr>Расходов бюджета Кобринского сельского поселения за 2022 г</vt:lpstr>
      <vt:lpstr>Контактная информация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76</cp:revision>
  <dcterms:created xsi:type="dcterms:W3CDTF">2021-03-03T07:54:27Z</dcterms:created>
  <dcterms:modified xsi:type="dcterms:W3CDTF">2024-03-14T07:24:38Z</dcterms:modified>
</cp:coreProperties>
</file>