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62" r:id="rId4"/>
    <p:sldId id="258" r:id="rId5"/>
    <p:sldId id="263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3546952464275285E-2"/>
          <c:y val="1.6014966919293975E-3"/>
          <c:w val="0.60419692330125396"/>
          <c:h val="0.841121429122827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explosion val="23"/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17777.099999999995</c:v>
                </c:pt>
                <c:pt idx="1">
                  <c:v>42727.28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59F-4A86-9A66-AA695C28448A}"/>
            </c:ext>
          </c:extLst>
        </c:ser>
      </c:pie3DChart>
      <c:spPr>
        <a:noFill/>
        <a:ln w="25362">
          <a:noFill/>
        </a:ln>
      </c:spPr>
    </c:plotArea>
    <c:legend>
      <c:legendPos val="r"/>
      <c:layout>
        <c:manualLayout>
          <c:xMode val="edge"/>
          <c:yMode val="edge"/>
          <c:x val="0.64629082822980932"/>
          <c:y val="3.1792386697809455E-2"/>
          <c:w val="0.34353334305434041"/>
          <c:h val="0.45299039869966012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zero"/>
  </c:chart>
  <c:spPr>
    <a:noFill/>
    <a:ln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Налоговые  и неналоговые доходы за 2020 год Кобринского</a:t>
            </a:r>
            <a:r>
              <a:rPr lang="ru-RU" sz="2800" baseline="0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2.2503440697611732E-2"/>
          <c:y val="0.24408513950782834"/>
          <c:w val="0.64276990269856527"/>
          <c:h val="0.723394757349671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8"/>
          <c:cat>
            <c:strRef>
              <c:f>Лист1!$A$2:$A$3</c:f>
              <c:strCache>
                <c:ptCount val="2"/>
                <c:pt idx="0">
                  <c:v>налоговые доходы 17177,7 руб</c:v>
                </c:pt>
                <c:pt idx="1">
                  <c:v>неналоговые доходы 605,4 руб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17177.7</c:v>
                </c:pt>
                <c:pt idx="1">
                  <c:v>605.4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016501212319854"/>
          <c:y val="0.32330799476018962"/>
          <c:w val="0.34097447940541387"/>
          <c:h val="0.2008542288510502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1873426792034781E-2"/>
          <c:y val="0.21999140409515691"/>
          <c:w val="0.65776116234757642"/>
          <c:h val="0.630395875929880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Pt>
            <c:idx val="1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3"/>
              </a:solidFill>
            </c:spPr>
          </c:dPt>
          <c:dPt>
            <c:idx val="4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cat>
            <c:strRef>
              <c:f>Лист1!$A$2:$A$6</c:f>
              <c:strCache>
                <c:ptCount val="5"/>
                <c:pt idx="0">
                  <c:v>земельный налог</c:v>
                </c:pt>
                <c:pt idx="1">
                  <c:v>налог на доходы физических лиц</c:v>
                </c:pt>
                <c:pt idx="2">
                  <c:v>доходы от уплаты акцизов </c:v>
                </c:pt>
                <c:pt idx="3">
                  <c:v>налог на имущество физических лиц </c:v>
                </c:pt>
                <c:pt idx="4">
                  <c:v>поступления от использования имущества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61.9</c:v>
                </c:pt>
                <c:pt idx="1">
                  <c:v>9.9</c:v>
                </c:pt>
                <c:pt idx="2">
                  <c:v>20.9</c:v>
                </c:pt>
                <c:pt idx="3">
                  <c:v>7.3</c:v>
                </c:pt>
                <c:pt idx="4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061-4151-8450-4354F0ED2A3F}"/>
            </c:ext>
          </c:extLst>
        </c:ser>
      </c:pie3DChart>
      <c:spPr>
        <a:noFill/>
        <a:ln w="25829">
          <a:noFill/>
        </a:ln>
      </c:spPr>
    </c:plotArea>
    <c:legend>
      <c:legendPos val="r"/>
      <c:layout>
        <c:manualLayout>
          <c:xMode val="edge"/>
          <c:yMode val="edge"/>
          <c:x val="0.7595459600460297"/>
          <c:y val="0.29388497344032494"/>
          <c:w val="0.16438228749963701"/>
          <c:h val="0.36841497356550851"/>
        </c:manualLayout>
      </c:layout>
      <c:txPr>
        <a:bodyPr/>
        <a:lstStyle/>
        <a:p>
          <a:pPr>
            <a:defRPr sz="111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0815713762196019E-2"/>
          <c:w val="0.7174783356322405"/>
          <c:h val="0.815620628007880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cat>
            <c:strRef>
              <c:f>Лист1!$A$2:$A$9</c:f>
              <c:strCache>
                <c:ptCount val="8"/>
                <c:pt idx="0">
                  <c:v>Дотации на выравнивание бюджетной обеспеченности ЛО, 15918,8 т.руб</c:v>
                </c:pt>
                <c:pt idx="1">
                  <c:v>Дотации на выравнивание бюджетной обеспеченности ГМР, 5224,3 т.руб</c:v>
                </c:pt>
                <c:pt idx="2">
                  <c:v>субсидия на ремот дорог,3201 тыс.руб</c:v>
                </c:pt>
                <c:pt idx="3">
                  <c:v>субсидии на инвестиции в объекты кап.строительства,3691 тыс.р</c:v>
                </c:pt>
                <c:pt idx="4">
                  <c:v>субсидия на переселение граждан из аварийного фонда,8736,2 тыс.руб</c:v>
                </c:pt>
                <c:pt idx="5">
                  <c:v>прочие субсидии бюджетам сельских поселений,3623,48 т.руб</c:v>
                </c:pt>
                <c:pt idx="6">
                  <c:v>субвенции бюджету КОБРИНСКОГО СП,284,92 ТЫС.РУБ</c:v>
                </c:pt>
                <c:pt idx="7">
                  <c:v>ИНЫЕ МЕЖБЮДЖЕТНЫЕ ТРАНСФЕРЫ,2047,6тыс.руб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15918.8</c:v>
                </c:pt>
                <c:pt idx="1">
                  <c:v>5224.3</c:v>
                </c:pt>
                <c:pt idx="2">
                  <c:v>3201</c:v>
                </c:pt>
                <c:pt idx="3">
                  <c:v>3691</c:v>
                </c:pt>
                <c:pt idx="4">
                  <c:v>8736.18</c:v>
                </c:pt>
                <c:pt idx="5">
                  <c:v>3623.48</c:v>
                </c:pt>
                <c:pt idx="6">
                  <c:v>284.91999999999996</c:v>
                </c:pt>
                <c:pt idx="7">
                  <c:v>2047.6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383964723535561"/>
          <c:y val="0"/>
          <c:w val="0.32300267656569176"/>
          <c:h val="0.9623116845450406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0815713762196019E-2"/>
          <c:w val="0.7174783356322405"/>
          <c:h val="0.81562062800788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12040.75</c:v>
                </c:pt>
                <c:pt idx="1">
                  <c:v>281.39999999999998</c:v>
                </c:pt>
                <c:pt idx="2">
                  <c:v>320</c:v>
                </c:pt>
                <c:pt idx="3">
                  <c:v>9101.5</c:v>
                </c:pt>
                <c:pt idx="4">
                  <c:v>27741.06</c:v>
                </c:pt>
                <c:pt idx="5">
                  <c:v>340</c:v>
                </c:pt>
                <c:pt idx="6">
                  <c:v>13454.11</c:v>
                </c:pt>
                <c:pt idx="7">
                  <c:v>1220</c:v>
                </c:pt>
                <c:pt idx="8">
                  <c:v>200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383964723535572"/>
          <c:y val="0"/>
          <c:w val="0.32300267656569187"/>
          <c:h val="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0.61124</cdr:x>
      <cdr:y>0.38046</cdr:y>
    </cdr:from>
    <cdr:to>
      <cdr:x>0.6916</cdr:x>
      <cdr:y>0.72339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xmlns="" id="{EE62C396-A855-40E9-B9EF-1A16E782F9C1}"/>
            </a:ext>
          </a:extLst>
        </cdr:cNvPr>
        <cdr:cNvCxnSpPr/>
      </cdr:nvCxnSpPr>
      <cdr:spPr>
        <a:xfrm xmlns:a="http://schemas.openxmlformats.org/drawingml/2006/main">
          <a:off x="5030300" y="2092792"/>
          <a:ext cx="661331" cy="188635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0.44369</cdr:x>
      <cdr:y>0.83897</cdr:y>
    </cdr:from>
    <cdr:to>
      <cdr:x>0.67406</cdr:x>
      <cdr:y>0.93241</cdr:y>
    </cdr:to>
    <cdr:sp macro="" textlink="">
      <cdr:nvSpPr>
        <cdr:cNvPr id="4" name="Поле 3"/>
        <cdr:cNvSpPr txBox="1"/>
      </cdr:nvSpPr>
      <cdr:spPr>
        <a:xfrm xmlns:a="http://schemas.openxmlformats.org/drawingml/2006/main">
          <a:off x="2476500" y="4019550"/>
          <a:ext cx="1285875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0.45499</cdr:x>
      <cdr:y>0.75283</cdr:y>
    </cdr:from>
    <cdr:to>
      <cdr:x>0.97583</cdr:x>
      <cdr:y>1</cdr:y>
    </cdr:to>
    <cdr:sp macro="" textlink="">
      <cdr:nvSpPr>
        <cdr:cNvPr id="6" name="Поле 5"/>
        <cdr:cNvSpPr txBox="1"/>
      </cdr:nvSpPr>
      <cdr:spPr>
        <a:xfrm xmlns:a="http://schemas.openxmlformats.org/drawingml/2006/main">
          <a:off x="3744416" y="4479673"/>
          <a:ext cx="4286280" cy="147077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>
              <a:solidFill>
                <a:srgbClr val="002060"/>
              </a:solidFill>
              <a:latin typeface="Times New Roman"/>
              <a:cs typeface="Times New Roman"/>
            </a:rPr>
            <a:t>Налоговые и неналоговые доходы</a:t>
          </a:r>
          <a:r>
            <a:rPr lang="ru-RU" sz="2000" b="1" i="0" u="none" strike="noStrike" baseline="0" dirty="0" smtClean="0">
              <a:solidFill>
                <a:srgbClr val="002060"/>
              </a:solidFill>
              <a:latin typeface="Times New Roman"/>
              <a:cs typeface="Times New Roman"/>
            </a:rPr>
            <a:t>:</a:t>
          </a:r>
        </a:p>
        <a:p xmlns:a="http://schemas.openxmlformats.org/drawingml/2006/main">
          <a:pPr algn="ctr" rtl="0">
            <a:defRPr sz="1000"/>
          </a:pPr>
          <a:endParaRPr lang="ru-RU" sz="800" b="1" i="0" u="none" strike="noStrike" baseline="0" dirty="0">
            <a:solidFill>
              <a:srgbClr val="002060"/>
            </a:solidFill>
            <a:latin typeface="Times New Roman"/>
            <a:cs typeface="Times New Roman"/>
          </a:endParaRP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rgbClr val="002060"/>
              </a:solidFill>
              <a:latin typeface="Times New Roman"/>
              <a:cs typeface="Times New Roman"/>
            </a:rPr>
            <a:t>17,7 млн. рублей</a:t>
          </a:r>
          <a:r>
            <a:rPr lang="ru-RU" sz="2000" b="1" dirty="0" smtClean="0">
              <a:solidFill>
                <a:srgbClr val="002060"/>
              </a:solidFill>
              <a:latin typeface="Times New Roman"/>
              <a:cs typeface="Times New Roman"/>
            </a:rPr>
            <a:t> </a:t>
          </a:r>
        </a:p>
        <a:p xmlns:a="http://schemas.openxmlformats.org/drawingml/2006/main">
          <a:pPr algn="ctr" rtl="0">
            <a:defRPr sz="1000"/>
          </a:pPr>
          <a:endParaRPr lang="ru-RU" sz="1600" i="0" u="none" strike="noStrike" baseline="0" dirty="0">
            <a:solidFill>
              <a:srgbClr val="002060"/>
            </a:solidFill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0.16853</cdr:x>
      <cdr:y>0.62721</cdr:y>
    </cdr:from>
    <cdr:to>
      <cdr:x>0.18229</cdr:x>
      <cdr:y>0.7441</cdr:y>
    </cdr:to>
    <cdr:cxnSp macro="">
      <cdr:nvCxnSpPr>
        <cdr:cNvPr id="8" name="Прямая со стрелкой 7">
          <a:extLst xmlns:a="http://schemas.openxmlformats.org/drawingml/2006/main">
            <a:ext uri="{FF2B5EF4-FFF2-40B4-BE49-F238E27FC236}">
              <a16:creationId xmlns:a16="http://schemas.microsoft.com/office/drawing/2014/main" xmlns="" id="{55E1E342-48E0-486D-8D66-410102665329}"/>
            </a:ext>
          </a:extLst>
        </cdr:cNvPr>
        <cdr:cNvCxnSpPr/>
      </cdr:nvCxnSpPr>
      <cdr:spPr>
        <a:xfrm xmlns:a="http://schemas.openxmlformats.org/drawingml/2006/main" rot="5400000">
          <a:off x="1122092" y="3714984"/>
          <a:ext cx="642944" cy="11320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0.75283</cdr:y>
    </cdr:from>
    <cdr:to>
      <cdr:x>0.44013</cdr:x>
      <cdr:y>1</cdr:y>
    </cdr:to>
    <cdr:sp macro="" textlink="">
      <cdr:nvSpPr>
        <cdr:cNvPr id="9" name="Поле 8"/>
        <cdr:cNvSpPr txBox="1"/>
      </cdr:nvSpPr>
      <cdr:spPr>
        <a:xfrm xmlns:a="http://schemas.openxmlformats.org/drawingml/2006/main">
          <a:off x="0" y="4141083"/>
          <a:ext cx="3622094" cy="135960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Безвозмездные поступления:</a:t>
          </a:r>
        </a:p>
        <a:p xmlns:a="http://schemas.openxmlformats.org/drawingml/2006/main">
          <a:pPr algn="ctr" rtl="0">
            <a:defRPr sz="1000"/>
          </a:pPr>
          <a:endParaRPr lang="ru-RU" sz="8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42,73</a:t>
          </a: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млн. рублей</a:t>
          </a:r>
        </a:p>
        <a:p xmlns:a="http://schemas.openxmlformats.org/drawingml/2006/main">
          <a:pPr algn="ctr" rtl="0">
            <a:defRPr sz="1000"/>
          </a:pPr>
          <a:endParaRPr lang="ru-RU" sz="1600" b="0" i="0" u="none" strike="noStrike" baseline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0.08264</cdr:x>
      <cdr:y>0.84155</cdr:y>
    </cdr:from>
    <cdr:to>
      <cdr:x>0.36364</cdr:x>
      <cdr:y>0.93694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14380" y="5041918"/>
          <a:ext cx="2428892" cy="57150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dirty="0">
              <a:latin typeface="Times New Roman" pitchFamily="18" charset="0"/>
              <a:cs typeface="Times New Roman" pitchFamily="18" charset="0"/>
            </a:rPr>
            <a:t>налог на доходы физических лиц (НДФЛ) – 13 %</a:t>
          </a:r>
          <a:endParaRPr lang="ru-RU" sz="1200" b="1" i="0" u="none" strike="noStrike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0.02479</cdr:x>
      <cdr:y>0.10228</cdr:y>
    </cdr:from>
    <cdr:to>
      <cdr:x>0.23967</cdr:x>
      <cdr:y>0.20959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14314" y="612761"/>
          <a:ext cx="1857388" cy="64294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lnSpc>
              <a:spcPts val="1100"/>
            </a:lnSpc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доходы от уплаты акцизов – 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20 %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0.27273</cdr:x>
      <cdr:y>0.10228</cdr:y>
    </cdr:from>
    <cdr:to>
      <cdr:x>0.4876</cdr:x>
      <cdr:y>0.20959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357454" y="612761"/>
          <a:ext cx="1857388" cy="64294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алог на имущество </a:t>
          </a: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физических лиц – 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6 </a:t>
          </a: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0.52066</cdr:x>
      <cdr:y>0.10228</cdr:y>
    </cdr:from>
    <cdr:to>
      <cdr:x>0.7438</cdr:x>
      <cdr:y>0.20959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500594" y="612761"/>
          <a:ext cx="1928826" cy="64294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поступления от использования имущества – 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7 </a:t>
          </a: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0.5124</cdr:x>
      <cdr:y>0.84155</cdr:y>
    </cdr:from>
    <cdr:to>
      <cdr:x>0.73554</cdr:x>
      <cdr:y>0.93694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429184" y="5041915"/>
          <a:ext cx="1928798" cy="57150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земельный налог – 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54 %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0.61983</cdr:x>
      <cdr:y>0.71039</cdr:y>
    </cdr:from>
    <cdr:to>
      <cdr:x>0.65289</cdr:x>
      <cdr:y>0.82963</cdr:y>
    </cdr:to>
    <cdr:sp macro="" textlink="">
      <cdr:nvSpPr>
        <cdr:cNvPr id="26" name="Прямая со стрелкой 25"/>
        <cdr:cNvSpPr/>
      </cdr:nvSpPr>
      <cdr:spPr bwMode="auto">
        <a:xfrm xmlns:a="http://schemas.openxmlformats.org/drawingml/2006/main" rot="16200000" flipH="1">
          <a:off x="5357850" y="4256098"/>
          <a:ext cx="285752" cy="714381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0.15702</cdr:x>
      <cdr:y>0.77001</cdr:y>
    </cdr:from>
    <cdr:to>
      <cdr:x>0.18182</cdr:x>
      <cdr:y>0.82963</cdr:y>
    </cdr:to>
    <cdr:sp macro="" textlink="">
      <cdr:nvSpPr>
        <cdr:cNvPr id="29" name="Прямая со стрелкой 28"/>
        <cdr:cNvSpPr/>
      </cdr:nvSpPr>
      <cdr:spPr bwMode="auto">
        <a:xfrm xmlns:a="http://schemas.openxmlformats.org/drawingml/2006/main" rot="5400000">
          <a:off x="1357322" y="4613289"/>
          <a:ext cx="214315" cy="357190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0.09082</cdr:x>
      <cdr:y>0.22165</cdr:y>
    </cdr:from>
    <cdr:to>
      <cdr:x>0.091</cdr:x>
      <cdr:y>0.34088</cdr:y>
    </cdr:to>
    <cdr:sp macro="" textlink="">
      <cdr:nvSpPr>
        <cdr:cNvPr id="32" name="Прямая со стрелкой 31"/>
        <cdr:cNvSpPr/>
      </cdr:nvSpPr>
      <cdr:spPr bwMode="auto">
        <a:xfrm xmlns:a="http://schemas.openxmlformats.org/drawingml/2006/main" rot="5400000" flipH="1" flipV="1">
          <a:off x="785024" y="1327935"/>
          <a:ext cx="1588" cy="714380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0.19835</cdr:x>
      <cdr:y>0.22151</cdr:y>
    </cdr:from>
    <cdr:to>
      <cdr:x>0.26446</cdr:x>
      <cdr:y>0.28113</cdr:y>
    </cdr:to>
    <cdr:sp macro="" textlink="">
      <cdr:nvSpPr>
        <cdr:cNvPr id="39" name="Прямая со стрелкой 38"/>
        <cdr:cNvSpPr/>
      </cdr:nvSpPr>
      <cdr:spPr bwMode="auto">
        <a:xfrm xmlns:a="http://schemas.openxmlformats.org/drawingml/2006/main" flipV="1">
          <a:off x="1714512" y="1327141"/>
          <a:ext cx="571504" cy="357190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0.35537</cdr:x>
      <cdr:y>0.22151</cdr:y>
    </cdr:from>
    <cdr:to>
      <cdr:x>0.5124</cdr:x>
      <cdr:y>0.25729</cdr:y>
    </cdr:to>
    <cdr:sp macro="" textlink="">
      <cdr:nvSpPr>
        <cdr:cNvPr id="41" name="Прямая со стрелкой 40"/>
        <cdr:cNvSpPr/>
      </cdr:nvSpPr>
      <cdr:spPr bwMode="auto">
        <a:xfrm xmlns:a="http://schemas.openxmlformats.org/drawingml/2006/main" flipV="1">
          <a:off x="3071834" y="1327141"/>
          <a:ext cx="1357322" cy="214314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BAF81C-C9F3-49B3-ABBA-D06CF05AD5DC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485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Проект решения о бюджете Кобринского сельского поселения на 2020 год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143372" y="1142984"/>
            <a:ext cx="4257676" cy="15001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ФЗ от 06.10.2003 №  131-ФЗ «Об общих принципах организации местного самоуправления в Российской Федерации»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28596" y="1142984"/>
            <a:ext cx="3614734" cy="15001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кодекс РФ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596" y="2714620"/>
            <a:ext cx="3643338" cy="192882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Налоговый кодекс РФ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642918"/>
            <a:ext cx="83729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Правовые основы формирования  бюджета Кобринского сельского поселения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6"/>
          <p:cNvSpPr txBox="1">
            <a:spLocks/>
          </p:cNvSpPr>
          <p:nvPr/>
        </p:nvSpPr>
        <p:spPr>
          <a:xfrm>
            <a:off x="4143372" y="2714620"/>
            <a:ext cx="4286280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Положение о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бюджетном процессе муниципального образования Кобринского сельского поселения Гатчинского муниципального района Ленинградской  области от 24.05.2017 № 23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одержимое 6"/>
          <p:cNvSpPr txBox="1">
            <a:spLocks/>
          </p:cNvSpPr>
          <p:nvPr/>
        </p:nvSpPr>
        <p:spPr>
          <a:xfrm>
            <a:off x="428596" y="4929198"/>
            <a:ext cx="8001056" cy="1643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Прочие правовые акты: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Кобринского СП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Кобринского СП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программы Кобринского сельского поселения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87398" cy="500066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alt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ДОХОДОВ БЮДЖЕТА В </a:t>
            </a:r>
            <a:r>
              <a:rPr lang="ru-RU" alt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2020 ГОДУ</a:t>
            </a:r>
            <a: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altLang="ru-RU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2696477"/>
              </p:ext>
            </p:extLst>
          </p:nvPr>
        </p:nvGraphicFramePr>
        <p:xfrm>
          <a:off x="827584" y="764704"/>
          <a:ext cx="8229600" cy="5950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142852"/>
            <a:ext cx="709613" cy="93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29282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57200" y="571480"/>
          <a:ext cx="7901014" cy="585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937"/>
            <a:ext cx="6675084" cy="1063609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собственных доходов</a:t>
            </a:r>
            <a:endParaRPr lang="ru-RU" altLang="ru-RU" sz="2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90127170"/>
              </p:ext>
            </p:extLst>
          </p:nvPr>
        </p:nvGraphicFramePr>
        <p:xfrm>
          <a:off x="357158" y="815975"/>
          <a:ext cx="8643997" cy="599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142852"/>
            <a:ext cx="709613" cy="93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31333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/>
              <a:t>Безвозмездные поступления от других бюджетов РФ</a:t>
            </a:r>
            <a:endParaRPr lang="ru-RU" sz="28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642911" y="1071546"/>
          <a:ext cx="8043890" cy="505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/>
              <a:t>расходов бюджета Кобринского сельского поселения на </a:t>
            </a:r>
            <a:r>
              <a:rPr lang="ru-RU" sz="1800" b="1" dirty="0" smtClean="0"/>
              <a:t>2020 год</a:t>
            </a:r>
            <a:endParaRPr lang="ru-RU" sz="18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642911" y="714356"/>
          <a:ext cx="804389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373</TotalTime>
  <Words>169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Проект решения о бюджете Кобринского сельского поселения на 2020 год </vt:lpstr>
      <vt:lpstr>ФЗ от 06.10.2003 №  131-ФЗ «Об общих принципах организации местного самоуправления в Российской Федерации»</vt:lpstr>
      <vt:lpstr>СТРУКТУРА ДОХОДОВ БЮДЖЕТА В 2020 ГОДУ </vt:lpstr>
      <vt:lpstr>Слайд 4</vt:lpstr>
      <vt:lpstr>Структура собственных доходов</vt:lpstr>
      <vt:lpstr>Безвозмездные поступления от других бюджетов РФ</vt:lpstr>
      <vt:lpstr>расходов бюджета Кобринского сельского поселения на 2020 год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ФЗ от 06.10.2003 №  131-ФЗ «Об общих принципах организации местного самоуправления в Российской</dc:title>
  <dc:creator>79823810666</dc:creator>
  <cp:lastModifiedBy>79823810666</cp:lastModifiedBy>
  <cp:revision>42</cp:revision>
  <dcterms:created xsi:type="dcterms:W3CDTF">2021-03-03T07:54:27Z</dcterms:created>
  <dcterms:modified xsi:type="dcterms:W3CDTF">2021-03-03T14:09:46Z</dcterms:modified>
</cp:coreProperties>
</file>